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667" autoAdjust="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031C8-6842-4E73-A5DB-928546924DA1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EA5AC-3600-4981-94D3-A7C7ACCBD8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cdn.scratch.mit.edu/static/site/users/avatars/955/579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dn.scratch.mit.edu/static/site/users/avatars/955/579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www.kartinkioboi.ru/_ph/11/8747305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429552" cy="46434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662" y="357166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latin typeface="Monotype Corsiva" pitchFamily="66" charset="0"/>
              </a:rPr>
              <a:t>Чумацький шлях</a:t>
            </a:r>
            <a:endParaRPr lang="ru-RU" sz="72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628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Monotype Corsiva" pitchFamily="66" charset="0"/>
              </a:rPr>
              <a:t>Спіральні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err="1">
                <a:latin typeface="Monotype Corsiva" pitchFamily="66" charset="0"/>
              </a:rPr>
              <a:t>рукави</a:t>
            </a:r>
            <a:r>
              <a:rPr lang="ru-RU" sz="3200" dirty="0">
                <a:latin typeface="Monotype Corsiva" pitchFamily="66" charset="0"/>
              </a:rPr>
              <a:t> Галактики</a:t>
            </a:r>
          </a:p>
        </p:txBody>
      </p:sp>
      <p:pic>
        <p:nvPicPr>
          <p:cNvPr id="23554" name="Picture 2" descr="http://oboi.tululu.org/o/12/62649/pr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5357818" cy="3354460"/>
          </a:xfrm>
          <a:prstGeom prst="rect">
            <a:avLst/>
          </a:prstGeom>
          <a:noFill/>
        </p:spPr>
      </p:pic>
      <p:pic>
        <p:nvPicPr>
          <p:cNvPr id="23556" name="Picture 4" descr="http://images.forwallpaper.com/files/thumbs/preview/23/231457__intergalactic-space-galaxies-universe_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357694"/>
            <a:ext cx="6858048" cy="1985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1279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Monotype Corsiva" pitchFamily="66" charset="0"/>
              </a:rPr>
              <a:t>Ядро</a:t>
            </a:r>
          </a:p>
        </p:txBody>
      </p:sp>
      <p:pic>
        <p:nvPicPr>
          <p:cNvPr id="24578" name="Picture 2" descr="https://upload.wikimedia.org/wikipedia/commons/thumb/1/11/Galactic_Cntr_full_cropped.jpg/200px-Galactic_Cntr_full_cropp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3857652" cy="5034238"/>
          </a:xfrm>
          <a:prstGeom prst="rect">
            <a:avLst/>
          </a:prstGeom>
          <a:noFill/>
        </p:spPr>
      </p:pic>
      <p:pic>
        <p:nvPicPr>
          <p:cNvPr id="24580" name="Picture 4" descr="https://upload.wikimedia.org/wikipedia/commons/thumb/7/7a/ORI_uk.svg/400px-ORI_uk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857232"/>
            <a:ext cx="3810000" cy="4686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1289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Monotype Corsiva" pitchFamily="66" charset="0"/>
              </a:rPr>
              <a:t>Гало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57202" y="324433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b="1" dirty="0"/>
          </a:p>
          <a:p>
            <a:endParaRPr lang="ru-RU" b="1" dirty="0"/>
          </a:p>
        </p:txBody>
      </p:sp>
      <p:pic>
        <p:nvPicPr>
          <p:cNvPr id="25602" name="Picture 2" descr="https://upload.wikimedia.org/wikipedia/commons/0/0d/Messier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85728"/>
            <a:ext cx="3000396" cy="3000398"/>
          </a:xfrm>
          <a:prstGeom prst="rect">
            <a:avLst/>
          </a:prstGeom>
          <a:noFill/>
        </p:spPr>
      </p:pic>
      <p:pic>
        <p:nvPicPr>
          <p:cNvPr id="25604" name="Picture 4" descr="http://www.bhmpics.com/wallpapers/haunting_arm_2-960x5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643314"/>
            <a:ext cx="5429288" cy="305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15279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Monotype Corsiva" pitchFamily="66" charset="0"/>
              </a:rPr>
              <a:t>Диск</a:t>
            </a:r>
          </a:p>
        </p:txBody>
      </p:sp>
      <p:pic>
        <p:nvPicPr>
          <p:cNvPr id="26626" name="Picture 2" descr="http://galinaokhotnik.ucoz.ru/_ph/24/783238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8643966" cy="2701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642918"/>
            <a:ext cx="5429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latin typeface="Monotype Corsiva" pitchFamily="66" charset="0"/>
              </a:rPr>
              <a:t>Презентацію</a:t>
            </a:r>
          </a:p>
          <a:p>
            <a:r>
              <a:rPr lang="uk-UA" sz="7200" dirty="0">
                <a:latin typeface="Monotype Corsiva" pitchFamily="66" charset="0"/>
              </a:rPr>
              <a:t> </a:t>
            </a:r>
            <a:r>
              <a:rPr lang="uk-UA" sz="7200" dirty="0" smtClean="0">
                <a:latin typeface="Monotype Corsiva" pitchFamily="66" charset="0"/>
              </a:rPr>
              <a:t>з астрономії</a:t>
            </a:r>
            <a:endParaRPr lang="ru-RU" sz="72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86380" y="5072074"/>
            <a:ext cx="3643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Виготовив:</a:t>
            </a:r>
          </a:p>
          <a:p>
            <a:r>
              <a:rPr lang="uk-UA" sz="2400" dirty="0" smtClean="0"/>
              <a:t>Учень 11 класу</a:t>
            </a:r>
          </a:p>
          <a:p>
            <a:r>
              <a:rPr lang="uk-UA" sz="2400" dirty="0" smtClean="0"/>
              <a:t>Канівської ЗОШ </a:t>
            </a:r>
            <a:r>
              <a:rPr lang="en-US" sz="2400" dirty="0" smtClean="0"/>
              <a:t>I-III c</a:t>
            </a:r>
            <a:r>
              <a:rPr lang="uk-UA" sz="2400" dirty="0" smtClean="0"/>
              <a:t>т № 3</a:t>
            </a:r>
          </a:p>
          <a:p>
            <a:r>
              <a:rPr lang="uk-UA" sz="2400" dirty="0" err="1" smtClean="0"/>
              <a:t>Решетник</a:t>
            </a:r>
            <a:r>
              <a:rPr lang="uk-UA" sz="2400" dirty="0" smtClean="0"/>
              <a:t> Сергій</a:t>
            </a:r>
            <a:endParaRPr lang="ru-RU" sz="2400" dirty="0"/>
          </a:p>
        </p:txBody>
      </p:sp>
      <p:pic>
        <p:nvPicPr>
          <p:cNvPr id="27650" name="Picture 2" descr="http://webinkey.ru/wp-content/uploads/2014/09/wpid-mlechnyy-put_i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357694"/>
            <a:ext cx="4474117" cy="193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Monotype Corsiva" pitchFamily="66" charset="0"/>
              </a:rPr>
              <a:t>Походження назви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3074" name="Picture 2" descr="http://4tololo.ru/files/images/20121507143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4286280" cy="2678925"/>
          </a:xfrm>
          <a:prstGeom prst="rect">
            <a:avLst/>
          </a:prstGeom>
          <a:noFill/>
        </p:spPr>
      </p:pic>
      <p:pic>
        <p:nvPicPr>
          <p:cNvPr id="3076" name="Picture 4" descr="http://photo06a.kset.kz/5/5/f/411625_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876"/>
            <a:ext cx="4643470" cy="2364891"/>
          </a:xfrm>
          <a:prstGeom prst="rect">
            <a:avLst/>
          </a:prstGeom>
          <a:noFill/>
        </p:spPr>
      </p:pic>
      <p:pic>
        <p:nvPicPr>
          <p:cNvPr id="3078" name="Picture 6" descr="http://s00.yaplakal.com/pics/pics_original/7/8/0/22960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928670"/>
            <a:ext cx="3071834" cy="2338369"/>
          </a:xfrm>
          <a:prstGeom prst="rect">
            <a:avLst/>
          </a:prstGeom>
          <a:noFill/>
        </p:spPr>
      </p:pic>
      <p:pic>
        <p:nvPicPr>
          <p:cNvPr id="3080" name="Picture 8" descr="http://gencept.com/wp-content/uploads/2013/01/Visual-Inspiration-2461-@-GenCep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4357694"/>
            <a:ext cx="3107493" cy="2071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3514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Monotype Corsiva" pitchFamily="66" charset="0"/>
              </a:rPr>
              <a:t>Чумацький</a:t>
            </a:r>
            <a:r>
              <a:rPr lang="ru-RU" sz="3600" dirty="0">
                <a:latin typeface="Monotype Corsiva" pitchFamily="66" charset="0"/>
              </a:rPr>
              <a:t> Шлях як </a:t>
            </a:r>
            <a:r>
              <a:rPr lang="ru-RU" sz="3600" dirty="0" err="1">
                <a:latin typeface="Monotype Corsiva" pitchFamily="66" charset="0"/>
              </a:rPr>
              <a:t>небесне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явище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2050" name="Picture 2" descr="http://i2.minus.com/jwRUJCUbSW6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4286248" cy="2862261"/>
          </a:xfrm>
          <a:prstGeom prst="rect">
            <a:avLst/>
          </a:prstGeom>
          <a:noFill/>
        </p:spPr>
      </p:pic>
      <p:pic>
        <p:nvPicPr>
          <p:cNvPr id="2052" name="Picture 4" descr="http://qalib.net/images/lev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84"/>
            <a:ext cx="3105973" cy="2428892"/>
          </a:xfrm>
          <a:prstGeom prst="rect">
            <a:avLst/>
          </a:prstGeom>
          <a:noFill/>
        </p:spPr>
      </p:pic>
      <p:pic>
        <p:nvPicPr>
          <p:cNvPr id="2054" name="Picture 6" descr="http://i.imgur.com/RKqaVz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214818"/>
            <a:ext cx="5127788" cy="1909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0"/>
            <a:ext cx="67409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Monotype Corsiva" pitchFamily="66" charset="0"/>
              </a:rPr>
              <a:t>Історія</a:t>
            </a:r>
            <a:r>
              <a:rPr lang="ru-RU" sz="4400" dirty="0">
                <a:latin typeface="Monotype Corsiva" pitchFamily="66" charset="0"/>
              </a:rPr>
              <a:t> </a:t>
            </a:r>
            <a:r>
              <a:rPr lang="ru-RU" sz="4400" dirty="0" err="1">
                <a:latin typeface="Monotype Corsiva" pitchFamily="66" charset="0"/>
              </a:rPr>
              <a:t>відкриття</a:t>
            </a:r>
            <a:r>
              <a:rPr lang="ru-RU" sz="4400" dirty="0">
                <a:latin typeface="Monotype Corsiva" pitchFamily="66" charset="0"/>
              </a:rPr>
              <a:t> Галактики</a:t>
            </a:r>
          </a:p>
        </p:txBody>
      </p:sp>
      <p:pic>
        <p:nvPicPr>
          <p:cNvPr id="1026" name="Picture 2" descr="http://www.biguniverse.ru/media/2015/01/M101-galaktika_bryzgalov_6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3714776" cy="2634634"/>
          </a:xfrm>
          <a:prstGeom prst="rect">
            <a:avLst/>
          </a:prstGeom>
          <a:noFill/>
        </p:spPr>
      </p:pic>
      <p:pic>
        <p:nvPicPr>
          <p:cNvPr id="1028" name="Picture 4" descr="http://si-sv.com/Diya-vsego/aforizmi/afor-3/democr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357298"/>
            <a:ext cx="2714644" cy="3468712"/>
          </a:xfrm>
          <a:prstGeom prst="rect">
            <a:avLst/>
          </a:prstGeom>
          <a:noFill/>
        </p:spPr>
      </p:pic>
      <p:pic>
        <p:nvPicPr>
          <p:cNvPr id="1030" name="Picture 6" descr="http://i59.beon.ru/58/5/1940558/35/74918135/z_f79e9b9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857628"/>
            <a:ext cx="3714776" cy="2786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19207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Monotype Corsiva" pitchFamily="66" charset="0"/>
              </a:rPr>
              <a:t>Розміри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18434" name="Picture 2" descr="http://wordyou.ru/wp-content/uploads/2012/01/milkywayk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85728"/>
            <a:ext cx="5207773" cy="3471849"/>
          </a:xfrm>
          <a:prstGeom prst="rect">
            <a:avLst/>
          </a:prstGeom>
          <a:noFill/>
        </p:spPr>
      </p:pic>
      <p:pic>
        <p:nvPicPr>
          <p:cNvPr id="18436" name="Picture 4" descr="http://images.vfl.ru/ii/1341331381/0844f20e/6918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928670"/>
            <a:ext cx="2928958" cy="1949385"/>
          </a:xfrm>
          <a:prstGeom prst="rect">
            <a:avLst/>
          </a:prstGeom>
          <a:noFill/>
        </p:spPr>
      </p:pic>
      <p:pic>
        <p:nvPicPr>
          <p:cNvPr id="18438" name="Picture 6" descr="http://www.pvsm.ru/images/2015/03/12/disk-mlechnogo-puti-mojet-okazatsya-na-50-bolshe-chem-schitalos-ranee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143248"/>
            <a:ext cx="2928191" cy="1809723"/>
          </a:xfrm>
          <a:prstGeom prst="rect">
            <a:avLst/>
          </a:prstGeom>
          <a:noFill/>
        </p:spPr>
      </p:pic>
      <p:pic>
        <p:nvPicPr>
          <p:cNvPr id="18440" name="Picture 8" descr="http://s41.radikal.ru/i094/1103/04/e4f6ad44be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4071942"/>
            <a:ext cx="3857652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906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Monotype Corsiva" pitchFamily="66" charset="0"/>
              </a:rPr>
              <a:t>Вік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19458" name="Picture 2" descr="http://www.stihi.ru/pics/2011/11/22/84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3929090" cy="2946818"/>
          </a:xfrm>
          <a:prstGeom prst="rect">
            <a:avLst/>
          </a:prstGeom>
          <a:noFill/>
        </p:spPr>
      </p:pic>
      <p:pic>
        <p:nvPicPr>
          <p:cNvPr id="19460" name="Picture 4" descr="http://img15.hostingpics.net/pics/471135stars1230600x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85728"/>
            <a:ext cx="3262314" cy="2446736"/>
          </a:xfrm>
          <a:prstGeom prst="rect">
            <a:avLst/>
          </a:prstGeom>
          <a:noFill/>
        </p:spPr>
      </p:pic>
      <p:pic>
        <p:nvPicPr>
          <p:cNvPr id="19462" name="Picture 6" descr="http://i18.photobucket.com/albums/b106/justineppie/l_8436b2586fd5445f8b52e7cd904ebab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286124"/>
            <a:ext cx="3000396" cy="3190422"/>
          </a:xfrm>
          <a:prstGeom prst="rect">
            <a:avLst/>
          </a:prstGeom>
          <a:noFill/>
        </p:spPr>
      </p:pic>
      <p:pic>
        <p:nvPicPr>
          <p:cNvPr id="19464" name="Picture 8" descr="http://img2i.spoki.tvnet.lv/upload/articles/37/373454/images/15-fakti-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4071942"/>
            <a:ext cx="2090360" cy="2366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09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latin typeface="Monotype Corsiva" pitchFamily="66" charset="0"/>
              </a:rPr>
              <a:t>Розташування</a:t>
            </a:r>
            <a:r>
              <a:rPr lang="ru-RU" sz="4000" dirty="0">
                <a:latin typeface="Monotype Corsiva" pitchFamily="66" charset="0"/>
              </a:rPr>
              <a:t> </a:t>
            </a:r>
            <a:r>
              <a:rPr lang="ru-RU" sz="4000" dirty="0" err="1">
                <a:latin typeface="Monotype Corsiva" pitchFamily="66" charset="0"/>
              </a:rPr>
              <a:t>Сонця</a:t>
            </a:r>
            <a:r>
              <a:rPr lang="ru-RU" sz="4000" dirty="0">
                <a:latin typeface="Monotype Corsiva" pitchFamily="66" charset="0"/>
              </a:rPr>
              <a:t> в </a:t>
            </a:r>
            <a:r>
              <a:rPr lang="ru-RU" sz="4000" dirty="0" err="1">
                <a:latin typeface="Monotype Corsiva" pitchFamily="66" charset="0"/>
              </a:rPr>
              <a:t>Галактиці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20482" name="Picture 2" descr="http://www.fobos.es/sol15081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643314"/>
            <a:ext cx="4108651" cy="3000396"/>
          </a:xfrm>
          <a:prstGeom prst="rect">
            <a:avLst/>
          </a:prstGeom>
          <a:noFill/>
        </p:spPr>
      </p:pic>
      <p:pic>
        <p:nvPicPr>
          <p:cNvPr id="20484" name="Picture 4" descr="http://gencept.com/wp-content/uploads/2013/01/Visual-Inspiration-2461-@-GenCe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69"/>
            <a:ext cx="4714908" cy="3143273"/>
          </a:xfrm>
          <a:prstGeom prst="rect">
            <a:avLst/>
          </a:prstGeom>
          <a:noFill/>
        </p:spPr>
      </p:pic>
      <p:pic>
        <p:nvPicPr>
          <p:cNvPr id="20486" name="Picture 6" descr="http://epo.ucoz.com/_bl/2/646966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857232"/>
            <a:ext cx="3071834" cy="2302666"/>
          </a:xfrm>
          <a:prstGeom prst="rect">
            <a:avLst/>
          </a:prstGeom>
          <a:noFill/>
        </p:spPr>
      </p:pic>
      <p:pic>
        <p:nvPicPr>
          <p:cNvPr id="20488" name="Picture 8" descr="http://gallery.forum-grad.ru/files/3/8/uragan012_thum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286256"/>
            <a:ext cx="2286016" cy="2286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2908" y="0"/>
            <a:ext cx="9858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Monotype Corsiva" pitchFamily="66" charset="0"/>
              </a:rPr>
              <a:t>Зіткнення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з</a:t>
            </a:r>
            <a:r>
              <a:rPr lang="ru-RU" sz="3600" dirty="0">
                <a:latin typeface="Monotype Corsiva" pitchFamily="66" charset="0"/>
              </a:rPr>
              <a:t> галактикою </a:t>
            </a:r>
            <a:r>
              <a:rPr lang="ru-RU" sz="3600" dirty="0" err="1">
                <a:latin typeface="Monotype Corsiva" pitchFamily="66" charset="0"/>
              </a:rPr>
              <a:t>Андромеди</a:t>
            </a:r>
            <a:r>
              <a:rPr lang="ru-RU" sz="3600" dirty="0">
                <a:latin typeface="Monotype Corsiva" pitchFamily="66" charset="0"/>
              </a:rPr>
              <a:t> у </a:t>
            </a:r>
            <a:r>
              <a:rPr lang="ru-RU" sz="3600" dirty="0" err="1">
                <a:latin typeface="Monotype Corsiva" pitchFamily="66" charset="0"/>
              </a:rPr>
              <a:t>майбутньому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21506" name="Picture 2" descr="http://rus.telegram.ee/wp-content/uploads/2013/05/Galaktika-Androm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6977081" cy="4678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0"/>
            <a:ext cx="50834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Monotype Corsiva" pitchFamily="66" charset="0"/>
              </a:rPr>
              <a:t>Супутники</a:t>
            </a:r>
            <a:r>
              <a:rPr lang="ru-RU" sz="4400" dirty="0">
                <a:latin typeface="Monotype Corsiva" pitchFamily="66" charset="0"/>
              </a:rPr>
              <a:t> Галактики</a:t>
            </a:r>
          </a:p>
        </p:txBody>
      </p:sp>
      <p:pic>
        <p:nvPicPr>
          <p:cNvPr id="22530" name="Picture 2" descr="Large.mc.arp.750pi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2994407" cy="20002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928934"/>
            <a:ext cx="2868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Велика </a:t>
            </a:r>
            <a:r>
              <a:rPr lang="ru-RU" b="1" dirty="0" err="1"/>
              <a:t>Магеланова</a:t>
            </a:r>
            <a:r>
              <a:rPr lang="ru-RU" b="1" dirty="0"/>
              <a:t> </a:t>
            </a:r>
            <a:r>
              <a:rPr lang="ru-RU" b="1" dirty="0" err="1"/>
              <a:t>Хмара</a:t>
            </a:r>
            <a:endParaRPr lang="ru-RU" dirty="0"/>
          </a:p>
        </p:txBody>
      </p:sp>
      <p:pic>
        <p:nvPicPr>
          <p:cNvPr id="22532" name="Picture 4" descr="NGC 29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00372"/>
            <a:ext cx="2786082" cy="29755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4810" y="6000768"/>
            <a:ext cx="2751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Мала Магелланова Хмара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2357430"/>
            <a:ext cx="3532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Карликова галактика Великий Пес</a:t>
            </a:r>
          </a:p>
        </p:txBody>
      </p:sp>
      <p:pic>
        <p:nvPicPr>
          <p:cNvPr id="22534" name="Picture 6" descr="http://img.siteua.org/content/images/original/41988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571480"/>
            <a:ext cx="2714611" cy="1809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60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2015-10-28T14:43:23Z</dcterms:created>
  <dcterms:modified xsi:type="dcterms:W3CDTF">2015-10-28T15:36:16Z</dcterms:modified>
</cp:coreProperties>
</file>