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7" r:id="rId9"/>
    <p:sldId id="264" r:id="rId10"/>
    <p:sldId id="265" r:id="rId11"/>
    <p:sldId id="266" r:id="rId12"/>
    <p:sldId id="267" r:id="rId13"/>
    <p:sldId id="268" r:id="rId14"/>
    <p:sldId id="269" r:id="rId15"/>
    <p:sldId id="275" r:id="rId16"/>
    <p:sldId id="27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74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E9C00C1-C07C-4CF8-8473-38F6433519A2}" type="datetimeFigureOut">
              <a:rPr lang="ru-RU"/>
              <a:pPr>
                <a:defRPr/>
              </a:pPr>
              <a:t>28.10.2015</a:t>
            </a:fld>
            <a:endParaRPr lang="ru-RU"/>
          </a:p>
        </p:txBody>
      </p:sp>
      <p:sp>
        <p:nvSpPr>
          <p:cNvPr id="307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23C9E35-AFC5-4853-90DF-45B1EB771A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12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1425" tIns="91425" rIns="91425" bIns="91425" anchor="ctr"/>
          <a:lstStyle/>
          <a:p>
            <a:pPr eaLnBrk="1" hangingPunct="1">
              <a:spcBef>
                <a:spcPct val="0"/>
              </a:spcBef>
            </a:pPr>
            <a:endParaRPr lang="en-US" sz="1100" smtClean="0"/>
          </a:p>
        </p:txBody>
      </p:sp>
      <p:sp>
        <p:nvSpPr>
          <p:cNvPr id="19458" name="Shape 124"/>
          <p:cNvSpPr>
            <a:spLocks noGrp="1" noRo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11716-9AF8-437E-90B9-BB858C25C56A}" type="datetimeFigureOut">
              <a:rPr lang="ru-RU"/>
              <a:pPr>
                <a:defRPr/>
              </a:pPr>
              <a:t>28.10.2015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2B82B-DB47-4687-8337-B9C58B4EC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Дата 6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D63892-E982-4B6F-A8DD-3AD568BF9F72}" type="datetimeFigureOut">
              <a:rPr lang="ru-RU"/>
              <a:pPr>
                <a:defRPr/>
              </a:pPr>
              <a:t>28.10.2015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30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96FCDF-BF07-4E0D-9ACA-21AE000448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Arial" charset="0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4786313" y="214313"/>
            <a:ext cx="4357687" cy="2786062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7200" i="1" u="sng" cap="none" smtClean="0">
                <a:solidFill>
                  <a:srgbClr val="D99694"/>
                </a:solidFill>
                <a:effectLst/>
                <a:latin typeface="Franklin Gothic Medium" pitchFamily="34" charset="0"/>
              </a:rPr>
              <a:t>Юпітер</a:t>
            </a:r>
            <a:br>
              <a:rPr lang="uk-UA" sz="7200" i="1" u="sng" cap="none" smtClean="0">
                <a:solidFill>
                  <a:srgbClr val="D99694"/>
                </a:solidFill>
                <a:effectLst/>
                <a:latin typeface="Franklin Gothic Medium" pitchFamily="34" charset="0"/>
              </a:rPr>
            </a:br>
            <a:r>
              <a:rPr lang="uk-UA" sz="3200" i="1" cap="none" smtClean="0">
                <a:solidFill>
                  <a:srgbClr val="BFBFBF"/>
                </a:solidFill>
                <a:effectLst/>
                <a:latin typeface="Franklin Gothic Medium" pitchFamily="34" charset="0"/>
              </a:rPr>
              <a:t>Планета-гігант</a:t>
            </a:r>
            <a:r>
              <a:rPr lang="ru-RU" sz="3200" i="1" cap="none" smtClean="0">
                <a:solidFill>
                  <a:srgbClr val="BFBFBF"/>
                </a:solidFill>
                <a:effectLst/>
                <a:latin typeface="Franklin Gothic Medium" pitchFamily="34" charset="0"/>
              </a:rPr>
              <a:t/>
            </a:r>
            <a:br>
              <a:rPr lang="ru-RU" sz="3200" i="1" cap="none" smtClean="0">
                <a:solidFill>
                  <a:srgbClr val="BFBFBF"/>
                </a:solidFill>
                <a:effectLst/>
                <a:latin typeface="Franklin Gothic Medium" pitchFamily="34" charset="0"/>
              </a:rPr>
            </a:br>
            <a:endParaRPr lang="ru-RU" sz="3200" i="1" u="sng" cap="none" smtClean="0">
              <a:solidFill>
                <a:srgbClr val="BFBFBF"/>
              </a:solidFill>
              <a:effectLst/>
              <a:latin typeface="Franklin Gothic Medium" pitchFamily="34" charset="0"/>
            </a:endParaRPr>
          </a:p>
        </p:txBody>
      </p:sp>
      <p:sp>
        <p:nvSpPr>
          <p:cNvPr id="4099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4572000" y="3933825"/>
            <a:ext cx="4176713" cy="170497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uk-UA" smtClean="0">
                <a:solidFill>
                  <a:srgbClr val="898989"/>
                </a:solidFill>
                <a:latin typeface="Franklin Gothic Book" pitchFamily="34" charset="0"/>
              </a:rPr>
              <a:t>Підготував учень </a:t>
            </a:r>
          </a:p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uk-UA" smtClean="0">
                <a:solidFill>
                  <a:srgbClr val="898989"/>
                </a:solidFill>
                <a:latin typeface="Franklin Gothic Book" pitchFamily="34" charset="0"/>
              </a:rPr>
              <a:t>11 класу </a:t>
            </a:r>
          </a:p>
          <a:p>
            <a:pPr marL="0" indent="0" algn="ct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uk-UA" smtClean="0">
                <a:solidFill>
                  <a:srgbClr val="898989"/>
                </a:solidFill>
                <a:latin typeface="Franklin Gothic Book" pitchFamily="34" charset="0"/>
              </a:rPr>
              <a:t>Чорний Микола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000500" y="1714500"/>
            <a:ext cx="4991100" cy="33575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/>
              <a:t>     </a:t>
            </a:r>
            <a:r>
              <a:rPr lang="ru-RU" smtClean="0">
                <a:solidFill>
                  <a:schemeClr val="bg1"/>
                </a:solidFill>
              </a:rPr>
              <a:t>Юпітер – найбільша планета Сонячної системи.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solidFill>
                  <a:schemeClr val="bg1"/>
                </a:solidFill>
              </a:rPr>
              <a:t>     Його екваторіальний радіус дорівнює 71,4 тис. км, що в 11 разів перевищує радіус Землі.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mtClean="0">
              <a:solidFill>
                <a:schemeClr val="bg1"/>
              </a:solidFill>
            </a:endParaRPr>
          </a:p>
        </p:txBody>
      </p:sp>
      <p:pic>
        <p:nvPicPr>
          <p:cNvPr id="13315" name="Picture 2" descr="C:\Users\Admin\Desktop\Jupiter-Earth-Spot_comparis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714500"/>
            <a:ext cx="3592512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051050" y="333375"/>
            <a:ext cx="50419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4800">
                <a:solidFill>
                  <a:schemeClr val="bg1"/>
                </a:solidFill>
              </a:rPr>
              <a:t>Радіус</a:t>
            </a:r>
            <a:endParaRPr lang="ru-RU" sz="4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4294967295"/>
          </p:nvPr>
        </p:nvSpPr>
        <p:spPr>
          <a:xfrm>
            <a:off x="214313" y="5197475"/>
            <a:ext cx="8686800" cy="166052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  <a:latin typeface="Franklin Gothic Book" pitchFamily="34" charset="0"/>
              </a:rPr>
              <a:t>Маса Юпітера в 2,47 рази перевищує сумарну масу всіх інших планет Сонячної системи, разом узятих</a:t>
            </a:r>
            <a:r>
              <a:rPr lang="ru-RU" smtClean="0">
                <a:latin typeface="Franklin Gothic Book" pitchFamily="34" charset="0"/>
              </a:rPr>
              <a:t>.</a:t>
            </a:r>
          </a:p>
        </p:txBody>
      </p:sp>
      <p:pic>
        <p:nvPicPr>
          <p:cNvPr id="14339" name="Picture 2" descr="http://upload.wikimedia.org/wikipedia/commons/thumb/6/6c/%D0%9C%D0%B0%D1%81%D1%81%D0%B0%D0%9F%D0%BB%D0%B0%D0%BD%D0%B5%D1%82%D0%A1%D0%BE%D0%BB%D0%BD%D0%B5%D1%87%D0%BD%D0%BE%D0%B9%D0%A1%D0%B8%D1%81%D1%82%D0%B5%D0%BC%D1%8B.svg/350px-%D0%9C%D0%B0%D1%81%D1%81%D0%B0%D0%9F%D0%BB%D0%B0%D0%BD%D0%B5%D1%82%D0%A1%D0%BE%D0%BB%D0%BD%D0%B5%D1%87%D0%BD%D0%BE%D0%B9%D0%A1%D0%B8%D1%81%D1%82%D0%B5%D0%BC%D1%8B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1125538"/>
            <a:ext cx="6572250" cy="403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627313" y="333375"/>
            <a:ext cx="43926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4000">
                <a:solidFill>
                  <a:schemeClr val="bg1"/>
                </a:solidFill>
              </a:rPr>
              <a:t>Маса</a:t>
            </a:r>
            <a:endParaRPr lang="ru-RU" sz="40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4294967295"/>
          </p:nvPr>
        </p:nvSpPr>
        <p:spPr>
          <a:xfrm>
            <a:off x="304800" y="1143000"/>
            <a:ext cx="8686800" cy="928688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tx1"/>
                </a:solidFill>
                <a:latin typeface="Franklin Gothic Book" pitchFamily="34" charset="0"/>
              </a:rPr>
              <a:t>  </a:t>
            </a:r>
          </a:p>
        </p:txBody>
      </p:sp>
      <p:sp>
        <p:nvSpPr>
          <p:cNvPr id="15362" name="Прямоугольник 4"/>
          <p:cNvSpPr>
            <a:spLocks noChangeArrowheads="1"/>
          </p:cNvSpPr>
          <p:nvPr/>
        </p:nvSpPr>
        <p:spPr bwMode="auto">
          <a:xfrm>
            <a:off x="5572125" y="2143125"/>
            <a:ext cx="321468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uk-UA">
              <a:latin typeface="Franklin Gothic Book" pitchFamily="34" charset="0"/>
            </a:endParaRPr>
          </a:p>
          <a:p>
            <a:endParaRPr lang="ru-RU">
              <a:latin typeface="Franklin Gothic Book" pitchFamily="34" charset="0"/>
            </a:endParaRPr>
          </a:p>
        </p:txBody>
      </p:sp>
      <p:sp>
        <p:nvSpPr>
          <p:cNvPr id="15363" name="Прямоугольник 5"/>
          <p:cNvSpPr>
            <a:spLocks noChangeArrowheads="1"/>
          </p:cNvSpPr>
          <p:nvPr/>
        </p:nvSpPr>
        <p:spPr bwMode="auto">
          <a:xfrm>
            <a:off x="5572125" y="1196975"/>
            <a:ext cx="3429000" cy="534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b="1" i="1">
                <a:latin typeface="Franklin Gothic Book" pitchFamily="34" charset="0"/>
              </a:rPr>
              <a:t> </a:t>
            </a:r>
            <a:r>
              <a:rPr lang="en-US">
                <a:solidFill>
                  <a:schemeClr val="bg1"/>
                </a:solidFill>
                <a:sym typeface="Calibri" pitchFamily="34" charset="0"/>
              </a:rPr>
              <a:t>Внутрішню будову Юпітера можна представити у вигляді оболонок із густиною, що зростає в напрямку до центра планети. На дні </a:t>
            </a:r>
            <a:r>
              <a:rPr lang="uk-UA">
                <a:solidFill>
                  <a:schemeClr val="bg1"/>
                </a:solidFill>
                <a:sym typeface="Calibri" pitchFamily="34" charset="0"/>
              </a:rPr>
              <a:t> </a:t>
            </a:r>
            <a:r>
              <a:rPr lang="en-US">
                <a:solidFill>
                  <a:schemeClr val="bg1"/>
                </a:solidFill>
                <a:sym typeface="Calibri" pitchFamily="34" charset="0"/>
              </a:rPr>
              <a:t> атмосфери завтовшки 1500 км знаходиться шар газорідкого водню завтовшки близько 7000 км. </a:t>
            </a:r>
          </a:p>
          <a:p>
            <a:r>
              <a:rPr lang="en-US">
                <a:solidFill>
                  <a:schemeClr val="bg1"/>
                </a:solidFill>
                <a:sym typeface="Calibri" pitchFamily="34" charset="0"/>
              </a:rPr>
              <a:t>На рівні 0,88 радіуса планети, </a:t>
            </a:r>
            <a:r>
              <a:rPr lang="uk-UA">
                <a:solidFill>
                  <a:schemeClr val="bg1"/>
                </a:solidFill>
                <a:sym typeface="Calibri" pitchFamily="34" charset="0"/>
              </a:rPr>
              <a:t> </a:t>
            </a:r>
            <a:r>
              <a:rPr lang="en-US">
                <a:solidFill>
                  <a:schemeClr val="bg1"/>
                </a:solidFill>
                <a:sym typeface="Calibri" pitchFamily="34" charset="0"/>
              </a:rPr>
              <a:t> водень переходить у рідкомолекулярний стан і ще через 8000 км - у рідкий металевий стан. </a:t>
            </a:r>
          </a:p>
          <a:p>
            <a:r>
              <a:rPr lang="uk-UA">
                <a:solidFill>
                  <a:schemeClr val="bg1"/>
                </a:solidFill>
                <a:sym typeface="Calibri" pitchFamily="34" charset="0"/>
              </a:rPr>
              <a:t> </a:t>
            </a:r>
            <a:r>
              <a:rPr lang="en-US">
                <a:solidFill>
                  <a:schemeClr val="bg1"/>
                </a:solidFill>
                <a:sym typeface="Calibri" pitchFamily="34" charset="0"/>
              </a:rPr>
              <a:t> Внутрішнє ядро діаметром 25000 км - металосилікатне, із часткою води, аміаку і метану, оточене гелієм. </a:t>
            </a:r>
            <a:r>
              <a:rPr lang="uk-UA">
                <a:solidFill>
                  <a:schemeClr val="bg1"/>
                </a:solidFill>
                <a:sym typeface="Calibri" pitchFamily="34" charset="0"/>
              </a:rPr>
              <a:t> </a:t>
            </a:r>
            <a:endParaRPr lang="en-US">
              <a:solidFill>
                <a:schemeClr val="bg1"/>
              </a:solidFill>
              <a:sym typeface="Calibri" pitchFamily="34" charset="0"/>
            </a:endParaRPr>
          </a:p>
          <a:p>
            <a:pPr>
              <a:lnSpc>
                <a:spcPct val="80000"/>
              </a:lnSpc>
              <a:buClr>
                <a:srgbClr val="000000"/>
              </a:buClr>
              <a:buSzPct val="60000"/>
              <a:buFont typeface="Arial" charset="0"/>
              <a:buChar char="●"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5364" name="Text Box 7"/>
          <p:cNvSpPr txBox="1">
            <a:spLocks noChangeArrowheads="1"/>
          </p:cNvSpPr>
          <p:nvPr/>
        </p:nvSpPr>
        <p:spPr bwMode="auto">
          <a:xfrm>
            <a:off x="2843213" y="260350"/>
            <a:ext cx="30654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solidFill>
                  <a:schemeClr val="bg1"/>
                </a:solidFill>
              </a:rPr>
              <a:t>Будова Юпітера</a:t>
            </a:r>
            <a:endParaRPr lang="ru-RU" sz="2800" b="1">
              <a:solidFill>
                <a:schemeClr val="bg1"/>
              </a:solidFill>
            </a:endParaRPr>
          </a:p>
        </p:txBody>
      </p:sp>
      <p:pic>
        <p:nvPicPr>
          <p:cNvPr id="15365" name="Shape 10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341438"/>
            <a:ext cx="4859337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4294967295"/>
          </p:nvPr>
        </p:nvSpPr>
        <p:spPr>
          <a:xfrm>
            <a:off x="179388" y="1268413"/>
            <a:ext cx="4500562" cy="50720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3000" smtClean="0">
                <a:latin typeface="Franklin Gothic Book" pitchFamily="34" charset="0"/>
              </a:rPr>
              <a:t> 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sym typeface="Calibri" pitchFamily="34" charset="0"/>
              </a:rPr>
              <a:t>Велика Червона Пляма — овальне утворення зі змінними розмірами, розташоване в південній тропічній зоні. Насправді це довготривалий вільний вихор (антициклон) в атмосфері Юпітера</a:t>
            </a:r>
            <a:r>
              <a:rPr lang="uk-UA" sz="2400" smtClean="0">
                <a:solidFill>
                  <a:schemeClr val="bg1"/>
                </a:solidFill>
                <a:latin typeface="Calibri" pitchFamily="34" charset="0"/>
                <a:sym typeface="Calibri" pitchFamily="34" charset="0"/>
              </a:rPr>
              <a:t>.</a:t>
            </a:r>
            <a:endParaRPr lang="ru-RU" sz="2400" smtClean="0">
              <a:solidFill>
                <a:schemeClr val="bg1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>
                <a:solidFill>
                  <a:schemeClr val="bg1"/>
                </a:solidFill>
                <a:latin typeface="Calibri" pitchFamily="34" charset="0"/>
              </a:rPr>
              <a:t>Пляма виглядає як гігантський ураган-антициклон і століття тому було довжиною 40 000 км. Проте в даний час його розміри зменшилися наполовину. Велика Червона Пляма на планеті Юпітер - це найбільший атмосферний вихор в Сонячній системі.</a:t>
            </a:r>
          </a:p>
        </p:txBody>
      </p:sp>
      <p:pic>
        <p:nvPicPr>
          <p:cNvPr id="16387" name="Picture 2" descr="C:\Users\Admin\Desktop\глаз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1428750"/>
            <a:ext cx="4067175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476375" y="476250"/>
            <a:ext cx="6264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>
                <a:solidFill>
                  <a:schemeClr val="bg1"/>
                </a:solidFill>
              </a:rPr>
              <a:t>Велика Червона Пляма</a:t>
            </a:r>
            <a:endParaRPr lang="ru-RU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052513"/>
            <a:ext cx="8686800" cy="180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uk-UA" sz="280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smtClean="0">
                <a:latin typeface="Franklin Gothic Book" pitchFamily="34" charset="0"/>
              </a:rPr>
              <a:t>    </a:t>
            </a:r>
            <a:r>
              <a:rPr lang="ru-RU" sz="2800" smtClean="0">
                <a:solidFill>
                  <a:schemeClr val="bg1"/>
                </a:solidFill>
                <a:latin typeface="Franklin Gothic Book" pitchFamily="34" charset="0"/>
              </a:rPr>
              <a:t>Чотири найбільших супутника - Іо, Європа, Ганімед і Каллісто - були відкриті ще в 1610 році Галілео Галілеєм. Цікавий факт: більшість супутників Юпітера мають в діаметрі не більше 10 км.</a:t>
            </a:r>
            <a:r>
              <a:rPr lang="ru-RU" smtClean="0">
                <a:latin typeface="Franklin Gothic Book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80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800" smtClean="0">
              <a:latin typeface="Franklin Gothic Book" pitchFamily="34" charset="0"/>
            </a:endParaRPr>
          </a:p>
        </p:txBody>
      </p:sp>
      <p:pic>
        <p:nvPicPr>
          <p:cNvPr id="17411" name="Picture 4" descr="3537692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429000"/>
            <a:ext cx="453707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979613" y="333375"/>
            <a:ext cx="5257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4000">
                <a:solidFill>
                  <a:schemeClr val="bg1"/>
                </a:solidFill>
              </a:rPr>
              <a:t>Супутники</a:t>
            </a:r>
            <a:endParaRPr lang="ru-RU" sz="40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112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9058275" cy="3455987"/>
          </a:xfrm>
        </p:spPr>
        <p:txBody>
          <a:bodyPr lIns="91425" tIns="45700" rIns="91425" bIns="45700"/>
          <a:lstStyle/>
          <a:p>
            <a:pPr marL="0" indent="0" eaLnBrk="1" hangingPunct="1">
              <a:lnSpc>
                <a:spcPct val="80000"/>
              </a:lnSpc>
              <a:buClr>
                <a:srgbClr val="000000"/>
              </a:buClr>
              <a:buSzPct val="60000"/>
              <a:buFont typeface="Arial" charset="0"/>
              <a:buNone/>
            </a:pPr>
            <a:endParaRPr lang="en-US" sz="2000" b="1" smtClean="0">
              <a:solidFill>
                <a:schemeClr val="tx1"/>
              </a:solidFill>
              <a:latin typeface="Franklin Gothic Book" pitchFamily="34" charset="0"/>
            </a:endParaRPr>
          </a:p>
          <a:p>
            <a:pPr marL="0" indent="0" eaLnBrk="1" hangingPunct="1">
              <a:lnSpc>
                <a:spcPct val="80000"/>
              </a:lnSpc>
              <a:buClr>
                <a:srgbClr val="000000"/>
              </a:buClr>
              <a:buSzPct val="60000"/>
              <a:buFont typeface="Arial" charset="0"/>
              <a:buChar char="●"/>
            </a:pPr>
            <a:r>
              <a:rPr lang="en-US" sz="2000" b="1" smtClean="0">
                <a:solidFill>
                  <a:schemeClr val="bg1"/>
                </a:solidFill>
                <a:latin typeface="Franklin Gothic Book" pitchFamily="34" charset="0"/>
              </a:rPr>
              <a:t>Навколо Юпітера, за даними </a:t>
            </a:r>
            <a:r>
              <a:rPr lang="uk-UA" sz="2000" b="1" smtClean="0">
                <a:solidFill>
                  <a:schemeClr val="bg1"/>
                </a:solidFill>
                <a:latin typeface="Franklin Gothic Book" pitchFamily="34" charset="0"/>
              </a:rPr>
              <a:t> досліджень</a:t>
            </a:r>
            <a:r>
              <a:rPr lang="en-US" sz="2000" b="1" smtClean="0">
                <a:solidFill>
                  <a:schemeClr val="bg1"/>
                </a:solidFill>
                <a:latin typeface="Franklin Gothic Book" pitchFamily="34" charset="0"/>
              </a:rPr>
              <a:t> 2002</a:t>
            </a:r>
            <a:r>
              <a:rPr lang="uk-UA" sz="2000" b="1" smtClean="0">
                <a:solidFill>
                  <a:schemeClr val="bg1"/>
                </a:solidFill>
                <a:latin typeface="Franklin Gothic Book" pitchFamily="34" charset="0"/>
              </a:rPr>
              <a:t> </a:t>
            </a:r>
            <a:r>
              <a:rPr lang="en-US" sz="2000" b="1" smtClean="0">
                <a:solidFill>
                  <a:schemeClr val="bg1"/>
                </a:solidFill>
                <a:latin typeface="Franklin Gothic Book" pitchFamily="34" charset="0"/>
              </a:rPr>
              <a:t>року обертаються 63 супутники, </a:t>
            </a:r>
            <a:r>
              <a:rPr lang="uk-UA" sz="2000" b="1" smtClean="0">
                <a:solidFill>
                  <a:schemeClr val="bg1"/>
                </a:solidFill>
                <a:latin typeface="Franklin Gothic Book" pitchFamily="34" charset="0"/>
              </a:rPr>
              <a:t>по</a:t>
            </a:r>
            <a:r>
              <a:rPr lang="en-US" sz="2000" b="1" smtClean="0">
                <a:solidFill>
                  <a:schemeClr val="bg1"/>
                </a:solidFill>
                <a:latin typeface="Franklin Gothic Book" pitchFamily="34" charset="0"/>
              </a:rPr>
              <a:t>вернених до нього, через дію приливних сил</a:t>
            </a:r>
            <a:r>
              <a:rPr lang="uk-UA" sz="2000" b="1" smtClean="0">
                <a:solidFill>
                  <a:schemeClr val="bg1"/>
                </a:solidFill>
                <a:latin typeface="Franklin Gothic Book" pitchFamily="34" charset="0"/>
              </a:rPr>
              <a:t>,</a:t>
            </a:r>
            <a:r>
              <a:rPr lang="en-US" sz="2000" b="1" smtClean="0">
                <a:solidFill>
                  <a:schemeClr val="bg1"/>
                </a:solidFill>
                <a:latin typeface="Franklin Gothic Book" pitchFamily="34" charset="0"/>
              </a:rPr>
              <a:t>  однією стороною. Їх можна розділити на дві групи: внутрішню</a:t>
            </a:r>
            <a:r>
              <a:rPr lang="uk-UA" sz="2000" b="1" smtClean="0">
                <a:solidFill>
                  <a:schemeClr val="bg1"/>
                </a:solidFill>
                <a:latin typeface="Franklin Gothic Book" pitchFamily="34" charset="0"/>
              </a:rPr>
              <a:t> </a:t>
            </a:r>
            <a:r>
              <a:rPr lang="en-US" sz="2000" b="1" smtClean="0">
                <a:solidFill>
                  <a:schemeClr val="bg1"/>
                </a:solidFill>
                <a:latin typeface="Franklin Gothic Book" pitchFamily="34" charset="0"/>
              </a:rPr>
              <a:t> і зовнішню.</a:t>
            </a:r>
            <a:endParaRPr lang="uk-UA" sz="2000" b="1" smtClean="0">
              <a:solidFill>
                <a:schemeClr val="bg1"/>
              </a:solidFill>
              <a:latin typeface="Franklin Gothic Book" pitchFamily="34" charset="0"/>
            </a:endParaRPr>
          </a:p>
          <a:p>
            <a:pPr marL="0" indent="0" eaLnBrk="1" hangingPunct="1">
              <a:lnSpc>
                <a:spcPct val="80000"/>
              </a:lnSpc>
              <a:buClr>
                <a:srgbClr val="000000"/>
              </a:buClr>
              <a:buSzPct val="60000"/>
              <a:buFont typeface="Arial" charset="0"/>
              <a:buChar char="●"/>
            </a:pPr>
            <a:endParaRPr lang="en-US" sz="2000" b="1" smtClean="0">
              <a:solidFill>
                <a:schemeClr val="bg1"/>
              </a:solidFill>
              <a:latin typeface="Franklin Gothic Book" pitchFamily="34" charset="0"/>
            </a:endParaRPr>
          </a:p>
          <a:p>
            <a:pPr marL="0" indent="0" eaLnBrk="1" hangingPunct="1">
              <a:lnSpc>
                <a:spcPct val="80000"/>
              </a:lnSpc>
              <a:buClr>
                <a:srgbClr val="000000"/>
              </a:buClr>
              <a:buSzPct val="60000"/>
              <a:buFont typeface="Arial" charset="0"/>
              <a:buChar char="●"/>
            </a:pPr>
            <a:r>
              <a:rPr lang="en-US" sz="2000" b="1" smtClean="0">
                <a:solidFill>
                  <a:schemeClr val="bg1"/>
                </a:solidFill>
                <a:latin typeface="Franklin Gothic Book" pitchFamily="34" charset="0"/>
              </a:rPr>
              <a:t>Зовнішня група складається з маленьких діаметром від 10 до 180 км супутників, що рухаються по витягнутим і сильно нахиленим до екватора Юпітера орбітам, причому чотири більш близьких до Юпітера супутники Леда, Гімалія, Лісітея, Елара рухаються по своїх орбітах у той самий бік, що і Юпітер, а чотири  зовнішніх супутники Ананке, Кармі, Пасифе і Синопе рухаються у зворотному напрямку.</a:t>
            </a:r>
          </a:p>
        </p:txBody>
      </p:sp>
      <p:pic>
        <p:nvPicPr>
          <p:cNvPr id="18435" name="Shape 113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938" y="4719638"/>
            <a:ext cx="2274888" cy="211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Shape 114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4724400"/>
            <a:ext cx="2163762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Shape 115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59563" y="4721225"/>
            <a:ext cx="239871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Shape 116"/>
          <p:cNvPicPr preferRelativeResize="0"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66950" y="4724400"/>
            <a:ext cx="227647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Shape 117"/>
          <p:cNvSpPr txBox="1">
            <a:spLocks noChangeArrowheads="1"/>
          </p:cNvSpPr>
          <p:nvPr/>
        </p:nvSpPr>
        <p:spPr bwMode="auto">
          <a:xfrm>
            <a:off x="0" y="4957763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SzPct val="25000"/>
              <a:buFont typeface="Comic Sans MS" pitchFamily="66" charset="0"/>
              <a:buNone/>
            </a:pPr>
            <a:r>
              <a:rPr lang="uk-UA" sz="1600">
                <a:solidFill>
                  <a:srgbClr val="FFFFFF"/>
                </a:solidFill>
                <a:latin typeface="Comic Sans MS" pitchFamily="66" charset="0"/>
                <a:cs typeface="Arial" charset="0"/>
                <a:sym typeface="Comic Sans MS" pitchFamily="66" charset="0"/>
              </a:rPr>
              <a:t>Іо</a:t>
            </a:r>
            <a:endParaRPr lang="en-US">
              <a:solidFill>
                <a:srgbClr val="FFFFFF"/>
              </a:solidFill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18440" name="Shape 118"/>
          <p:cNvSpPr txBox="1">
            <a:spLocks noChangeArrowheads="1"/>
          </p:cNvSpPr>
          <p:nvPr/>
        </p:nvSpPr>
        <p:spPr bwMode="auto">
          <a:xfrm>
            <a:off x="4067175" y="4797425"/>
            <a:ext cx="969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ct val="25000"/>
              <a:buFont typeface="Comic Sans MS" pitchFamily="66" charset="0"/>
              <a:buNone/>
            </a:pPr>
            <a:r>
              <a:rPr lang="en-US" sz="1600">
                <a:solidFill>
                  <a:srgbClr val="FFFFFF"/>
                </a:solidFill>
                <a:latin typeface="Comic Sans MS" pitchFamily="66" charset="0"/>
                <a:cs typeface="Arial" charset="0"/>
                <a:sym typeface="Comic Sans MS" pitchFamily="66" charset="0"/>
              </a:rPr>
              <a:t>Європа</a:t>
            </a:r>
          </a:p>
        </p:txBody>
      </p:sp>
      <p:sp>
        <p:nvSpPr>
          <p:cNvPr id="18441" name="Shape 119"/>
          <p:cNvSpPr txBox="1">
            <a:spLocks noChangeArrowheads="1"/>
          </p:cNvSpPr>
          <p:nvPr/>
        </p:nvSpPr>
        <p:spPr bwMode="auto">
          <a:xfrm>
            <a:off x="6384925" y="6308725"/>
            <a:ext cx="1146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ct val="25000"/>
              <a:buFont typeface="Comic Sans MS" pitchFamily="66" charset="0"/>
              <a:buNone/>
            </a:pPr>
            <a:r>
              <a:rPr lang="en-US" sz="1600">
                <a:solidFill>
                  <a:srgbClr val="FFFFFF"/>
                </a:solidFill>
                <a:latin typeface="Comic Sans MS" pitchFamily="66" charset="0"/>
                <a:cs typeface="Arial" charset="0"/>
                <a:sym typeface="Comic Sans MS" pitchFamily="66" charset="0"/>
              </a:rPr>
              <a:t>Ган</a:t>
            </a:r>
            <a:r>
              <a:rPr lang="uk-UA" sz="1600">
                <a:solidFill>
                  <a:srgbClr val="FFFFFF"/>
                </a:solidFill>
                <a:latin typeface="Comic Sans MS" pitchFamily="66" charset="0"/>
                <a:cs typeface="Arial" charset="0"/>
                <a:sym typeface="Comic Sans MS" pitchFamily="66" charset="0"/>
              </a:rPr>
              <a:t>і</a:t>
            </a:r>
            <a:r>
              <a:rPr lang="en-US" sz="1600">
                <a:solidFill>
                  <a:srgbClr val="FFFFFF"/>
                </a:solidFill>
                <a:latin typeface="Comic Sans MS" pitchFamily="66" charset="0"/>
                <a:cs typeface="Arial" charset="0"/>
                <a:sym typeface="Comic Sans MS" pitchFamily="66" charset="0"/>
              </a:rPr>
              <a:t>мед</a:t>
            </a:r>
          </a:p>
        </p:txBody>
      </p:sp>
      <p:sp>
        <p:nvSpPr>
          <p:cNvPr id="18442" name="Shape 120"/>
          <p:cNvSpPr txBox="1">
            <a:spLocks noChangeArrowheads="1"/>
          </p:cNvSpPr>
          <p:nvPr/>
        </p:nvSpPr>
        <p:spPr bwMode="auto">
          <a:xfrm>
            <a:off x="1763713" y="6445250"/>
            <a:ext cx="10175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ct val="25000"/>
              <a:buFont typeface="Comic Sans MS" pitchFamily="66" charset="0"/>
              <a:buNone/>
            </a:pPr>
            <a:r>
              <a:rPr lang="en-US" sz="1600">
                <a:solidFill>
                  <a:srgbClr val="FFFFFF"/>
                </a:solidFill>
                <a:latin typeface="Comic Sans MS" pitchFamily="66" charset="0"/>
                <a:cs typeface="Arial" charset="0"/>
                <a:sym typeface="Comic Sans MS" pitchFamily="66" charset="0"/>
              </a:rPr>
              <a:t>Калісто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2627313" y="476250"/>
            <a:ext cx="42497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>
                <a:solidFill>
                  <a:schemeClr val="bg1"/>
                </a:solidFill>
              </a:rPr>
              <a:t>Супутники</a:t>
            </a:r>
            <a:endParaRPr lang="ru-RU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sz="4800" b="1" cap="none" smtClean="0">
                <a:solidFill>
                  <a:schemeClr val="bg1"/>
                </a:solidFill>
                <a:effectLst/>
                <a:latin typeface="Franklin Gothic Medium" pitchFamily="34" charset="0"/>
                <a:sym typeface="Calibri" pitchFamily="34" charset="0"/>
              </a:rPr>
              <a:t>Цікаве про</a:t>
            </a:r>
            <a:r>
              <a:rPr lang="en-US" sz="4800" b="1" cap="none" smtClean="0">
                <a:solidFill>
                  <a:schemeClr val="bg1"/>
                </a:solidFill>
                <a:effectLst/>
                <a:latin typeface="Franklin Gothic Medium" pitchFamily="34" charset="0"/>
                <a:sym typeface="Calibri" pitchFamily="34" charset="0"/>
              </a:rPr>
              <a:t> Юпітер</a:t>
            </a:r>
            <a:endParaRPr lang="ru-RU" sz="4800" b="1" cap="none" smtClean="0">
              <a:solidFill>
                <a:schemeClr val="bg1"/>
              </a:solidFill>
              <a:effectLst/>
              <a:latin typeface="Franklin Gothic Medium" pitchFamily="34" charset="0"/>
              <a:sym typeface="Calibri" pitchFamily="34" charset="0"/>
            </a:endParaRPr>
          </a:p>
        </p:txBody>
      </p:sp>
      <p:sp>
        <p:nvSpPr>
          <p:cNvPr id="20482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341438"/>
            <a:ext cx="8686800" cy="4738687"/>
          </a:xfrm>
        </p:spPr>
        <p:txBody>
          <a:bodyPr/>
          <a:lstStyle/>
          <a:p>
            <a:pPr marL="609600" indent="-609600" eaLnBrk="1" hangingPunct="1">
              <a:buClr>
                <a:srgbClr val="000000"/>
              </a:buClr>
              <a:buSzPct val="61000"/>
              <a:buFont typeface="Arial" charset="0"/>
              <a:buNone/>
            </a:pPr>
            <a:r>
              <a:rPr lang="uk-UA" sz="2400" smtClean="0">
                <a:solidFill>
                  <a:schemeClr val="bg1"/>
                </a:solidFill>
                <a:latin typeface="Franklin Gothic Book" pitchFamily="34" charset="0"/>
                <a:sym typeface="Calibri" pitchFamily="34" charset="0"/>
              </a:rPr>
              <a:t>Юпітер став першою планетою, у якої були відкриті супутники </a:t>
            </a:r>
          </a:p>
          <a:p>
            <a:pPr marL="609600" indent="-609600" eaLnBrk="1" hangingPunct="1">
              <a:buClr>
                <a:srgbClr val="000000"/>
              </a:buClr>
              <a:buSzPct val="61000"/>
              <a:buFont typeface="Arial" charset="0"/>
              <a:buNone/>
            </a:pPr>
            <a:r>
              <a:rPr lang="uk-UA" sz="2400" smtClean="0">
                <a:solidFill>
                  <a:schemeClr val="bg1"/>
                </a:solidFill>
                <a:latin typeface="Franklin Gothic Book" pitchFamily="34" charset="0"/>
                <a:sym typeface="Calibri" pitchFamily="34" charset="0"/>
              </a:rPr>
              <a:t>  (Галілео Галілей, 1610).</a:t>
            </a:r>
          </a:p>
          <a:p>
            <a:pPr marL="609600" indent="-609600" eaLnBrk="1" hangingPunct="1">
              <a:buClr>
                <a:srgbClr val="000000"/>
              </a:buClr>
              <a:buSzPct val="61000"/>
              <a:buFont typeface="Arial" charset="0"/>
              <a:buNone/>
            </a:pPr>
            <a:r>
              <a:rPr lang="uk-UA" sz="2400" smtClean="0">
                <a:solidFill>
                  <a:schemeClr val="bg1"/>
                </a:solidFill>
                <a:latin typeface="Franklin Gothic Book" pitchFamily="34" charset="0"/>
                <a:sym typeface="Calibri" pitchFamily="34" charset="0"/>
              </a:rPr>
              <a:t>Швидке і добре помітне переміщення галілеєвих супутників – Іо, Європи, Ганімеда і Каллісто робило їх зручними “небесними годинниками” (користувалися мореплавці для визначення місцезнаходження кораблів у відкритому морі).</a:t>
            </a:r>
          </a:p>
          <a:p>
            <a:pPr marL="609600" indent="-609600" eaLnBrk="1" hangingPunct="1">
              <a:buClr>
                <a:srgbClr val="000000"/>
              </a:buClr>
              <a:buSzPct val="61000"/>
              <a:buFont typeface="Arial" charset="0"/>
              <a:buNone/>
            </a:pPr>
            <a:endParaRPr lang="en-US" sz="2400" smtClean="0">
              <a:solidFill>
                <a:schemeClr val="bg1"/>
              </a:solidFill>
              <a:latin typeface="Franklin Gothic Book" pitchFamily="34" charset="0"/>
              <a:sym typeface="Calibri" pitchFamily="34" charset="0"/>
            </a:endParaRPr>
          </a:p>
          <a:p>
            <a:pPr marL="609600" indent="-609600"/>
            <a:endParaRPr lang="ru-RU" smtClean="0">
              <a:latin typeface="Franklin Gothic Book" pitchFamily="34" charset="0"/>
            </a:endParaRPr>
          </a:p>
        </p:txBody>
      </p:sp>
      <p:pic>
        <p:nvPicPr>
          <p:cNvPr id="20483" name="Shape 7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3789363"/>
            <a:ext cx="2990850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 descr="7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3789363"/>
            <a:ext cx="3275012" cy="281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4294967295"/>
          </p:nvPr>
        </p:nvSpPr>
        <p:spPr>
          <a:xfrm>
            <a:off x="0" y="1571625"/>
            <a:ext cx="5214938" cy="30003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uk-UA" smtClean="0">
                <a:latin typeface="Franklin Gothic Book" pitchFamily="34" charset="0"/>
              </a:rPr>
              <a:t>    </a:t>
            </a:r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Планета названа в честь верховного бога римлян - Юпітера.</a:t>
            </a:r>
          </a:p>
        </p:txBody>
      </p:sp>
      <p:pic>
        <p:nvPicPr>
          <p:cNvPr id="5124" name="Picture 2" descr="C:\Users\Admin\Desktop\220px-Statue_of_Zeus_(Hermitage)_-_Статуя_Юпитер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1214438"/>
            <a:ext cx="3286125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843213" y="188913"/>
            <a:ext cx="4105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4000">
                <a:solidFill>
                  <a:schemeClr val="bg1"/>
                </a:solidFill>
              </a:rPr>
              <a:t>Назва</a:t>
            </a:r>
            <a:endParaRPr lang="ru-RU" sz="40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В месопотамській культурі планета називалась </a:t>
            </a:r>
            <a:r>
              <a:rPr lang="ru-RU" smtClean="0">
                <a:solidFill>
                  <a:schemeClr val="bg1"/>
                </a:solidFill>
                <a:latin typeface="Franklin Gothic Book" pitchFamily="34" charset="0"/>
              </a:rPr>
              <a:t>Мулу-баббар (біла зірка);</a:t>
            </a:r>
          </a:p>
          <a:p>
            <a:pPr eaLnBrk="1" hangingPunct="1"/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Вавилоняни вперше розробили теорію для пояснення видимого руху Юпітера та пов</a:t>
            </a:r>
            <a:r>
              <a:rPr lang="en-US" smtClean="0">
                <a:solidFill>
                  <a:schemeClr val="bg1"/>
                </a:solidFill>
                <a:latin typeface="Franklin Gothic Book" pitchFamily="34" charset="0"/>
              </a:rPr>
              <a:t>`</a:t>
            </a:r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язали його з богом Мардуком;</a:t>
            </a:r>
          </a:p>
          <a:p>
            <a:pPr eaLnBrk="1" hangingPunct="1"/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Детальний опис 12-літнього циклу руху планети рзробили китайські астрономи, які назвали її </a:t>
            </a:r>
            <a:r>
              <a:rPr lang="ru-RU" smtClean="0">
                <a:solidFill>
                  <a:schemeClr val="bg1"/>
                </a:solidFill>
                <a:latin typeface="Franklin Gothic Book" pitchFamily="34" charset="0"/>
              </a:rPr>
              <a:t>Суй-син (зірка року);</a:t>
            </a:r>
          </a:p>
          <a:p>
            <a:pPr eaLnBrk="1" hangingPunct="1"/>
            <a:endParaRPr lang="ru-RU" smtClean="0">
              <a:latin typeface="Franklin Gothic Book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979613" y="476250"/>
            <a:ext cx="554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>
                <a:solidFill>
                  <a:schemeClr val="bg1"/>
                </a:solidFill>
              </a:rPr>
              <a:t>Історія досліджень</a:t>
            </a:r>
            <a:endParaRPr lang="ru-RU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На початку </a:t>
            </a:r>
            <a:r>
              <a:rPr lang="en-US" smtClean="0">
                <a:solidFill>
                  <a:schemeClr val="bg1"/>
                </a:solidFill>
                <a:latin typeface="Franklin Gothic Book" pitchFamily="34" charset="0"/>
              </a:rPr>
              <a:t>XVII</a:t>
            </a:r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 століття Галілео Галілей досліджував Юпітер за допомогою створеного ним телескопа та відкрив 4 супутник- гіганта;</a:t>
            </a:r>
          </a:p>
          <a:p>
            <a:pPr eaLnBrk="1" hangingPunct="1"/>
            <a:r>
              <a:rPr lang="ru-RU" smtClean="0">
                <a:solidFill>
                  <a:schemeClr val="bg1"/>
                </a:solidFill>
                <a:latin typeface="Franklin Gothic Book" pitchFamily="34" charset="0"/>
              </a:rPr>
              <a:t>В 1660-х роках Джованні Кассіні спостерігав плями та полоси на «поверхні» Юпітера;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51050" y="476250"/>
            <a:ext cx="5184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268538" y="620713"/>
            <a:ext cx="46815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>
                <a:solidFill>
                  <a:schemeClr val="bg1"/>
                </a:solidFill>
              </a:rPr>
              <a:t>Історія досліджень</a:t>
            </a:r>
            <a:endParaRPr lang="ru-RU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З початку </a:t>
            </a:r>
            <a:r>
              <a:rPr lang="en-US" smtClean="0">
                <a:solidFill>
                  <a:schemeClr val="bg1"/>
                </a:solidFill>
                <a:latin typeface="Franklin Gothic Book" pitchFamily="34" charset="0"/>
              </a:rPr>
              <a:t>XX</a:t>
            </a:r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 ст. </a:t>
            </a:r>
            <a:r>
              <a:rPr lang="ru-RU" smtClean="0">
                <a:solidFill>
                  <a:schemeClr val="bg1"/>
                </a:solidFill>
                <a:latin typeface="Franklin Gothic Book" pitchFamily="34" charset="0"/>
              </a:rPr>
              <a:t>активно проводяться дослідження Юпітера як за допомогою наземних телескопів (у тому числі і радіотелескопів), так і за допомогою космічних апаратів - телескопа «Хаббл» і ряду зондів.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692275" y="549275"/>
            <a:ext cx="554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>
                <a:solidFill>
                  <a:schemeClr val="bg1"/>
                </a:solidFill>
              </a:rPr>
              <a:t>Історія досліджень</a:t>
            </a:r>
            <a:endParaRPr lang="ru-RU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4294967295"/>
          </p:nvPr>
        </p:nvSpPr>
        <p:spPr>
          <a:xfrm>
            <a:off x="0" y="5715000"/>
            <a:ext cx="9144000" cy="7143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П</a:t>
            </a:r>
            <a:r>
              <a:rPr lang="en-US" smtClean="0">
                <a:solidFill>
                  <a:schemeClr val="bg1"/>
                </a:solidFill>
                <a:latin typeface="Franklin Gothic Book" pitchFamily="34" charset="0"/>
              </a:rPr>
              <a:t>`</a:t>
            </a:r>
            <a:r>
              <a:rPr lang="uk-UA" smtClean="0">
                <a:solidFill>
                  <a:schemeClr val="bg1"/>
                </a:solidFill>
                <a:latin typeface="Franklin Gothic Book" pitchFamily="34" charset="0"/>
              </a:rPr>
              <a:t>ята планета Сонячної системи.</a:t>
            </a:r>
            <a:endParaRPr lang="uk-UA" sz="2800" smtClean="0">
              <a:solidFill>
                <a:schemeClr val="bg1"/>
              </a:solidFill>
              <a:latin typeface="Franklin Gothic Book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mtClean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9219" name="Picture 3" descr="C:\Users\Admin\Desktop\ftf-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341438"/>
            <a:ext cx="709930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195513" y="115888"/>
            <a:ext cx="554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>
                <a:solidFill>
                  <a:schemeClr val="bg1"/>
                </a:solidFill>
              </a:rPr>
              <a:t>Положення</a:t>
            </a:r>
            <a:endParaRPr lang="ru-RU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4294967295"/>
          </p:nvPr>
        </p:nvSpPr>
        <p:spPr>
          <a:xfrm>
            <a:off x="0" y="1768475"/>
            <a:ext cx="4410075" cy="508952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  <a:latin typeface="Franklin Gothic Book" pitchFamily="34" charset="0"/>
              </a:rPr>
              <a:t>Юпітер рухається навколо Сонця по близькій до кругової еліптичній орбіті. </a:t>
            </a:r>
          </a:p>
        </p:txBody>
      </p:sp>
      <p:pic>
        <p:nvPicPr>
          <p:cNvPr id="10243" name="Picture 2" descr="http://opisanie.ucoz.ru/_ld/1/065980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1571625"/>
            <a:ext cx="4105275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331913" y="476250"/>
            <a:ext cx="63357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3600">
                <a:solidFill>
                  <a:schemeClr val="bg1"/>
                </a:solidFill>
              </a:rPr>
              <a:t>Орбіта</a:t>
            </a:r>
            <a:endParaRPr lang="ru-RU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uk-UA" cap="none" smtClean="0">
                <a:solidFill>
                  <a:schemeClr val="bg1"/>
                </a:solidFill>
                <a:effectLst/>
                <a:latin typeface="Franklin Gothic Medium" pitchFamily="34" charset="0"/>
              </a:rPr>
              <a:t>Атмосфера Юпітера</a:t>
            </a:r>
            <a:endParaRPr lang="ru-RU" cap="none" smtClean="0">
              <a:solidFill>
                <a:schemeClr val="bg1"/>
              </a:solidFill>
              <a:effectLst/>
              <a:latin typeface="Franklin Gothic Medium" pitchFamily="34" charset="0"/>
            </a:endParaRPr>
          </a:p>
        </p:txBody>
      </p:sp>
      <p:sp>
        <p:nvSpPr>
          <p:cNvPr id="1126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Clr>
                <a:srgbClr val="000000"/>
              </a:buClr>
              <a:buSzPct val="60000"/>
              <a:buFont typeface="Arial" charset="0"/>
              <a:buChar char="●"/>
            </a:pPr>
            <a:r>
              <a:rPr lang="en-US" sz="2400" smtClean="0">
                <a:solidFill>
                  <a:schemeClr val="bg1"/>
                </a:solidFill>
                <a:latin typeface="Franklin Gothic Book" pitchFamily="34" charset="0"/>
                <a:sym typeface="Calibri" pitchFamily="34" charset="0"/>
              </a:rPr>
              <a:t>Атмосфера Юпітера воднево-гелієва (89% водню і 11% гелію).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SzPct val="60000"/>
              <a:buFont typeface="Arial" charset="0"/>
              <a:buChar char="●"/>
            </a:pPr>
            <a:r>
              <a:rPr lang="en-US" sz="2400" smtClean="0">
                <a:solidFill>
                  <a:schemeClr val="bg1"/>
                </a:solidFill>
                <a:latin typeface="Franklin Gothic Book" pitchFamily="34" charset="0"/>
                <a:sym typeface="Calibri" pitchFamily="34" charset="0"/>
              </a:rPr>
              <a:t>Уся видима поверхня Юпітера — щільні хмари, розташовані на висоті близько 1000 км над «поверхнею», де газоподібний стан змінюється на рідкий.</a:t>
            </a:r>
          </a:p>
          <a:p>
            <a:pPr>
              <a:lnSpc>
                <a:spcPct val="80000"/>
              </a:lnSpc>
            </a:pPr>
            <a:endParaRPr lang="ru-RU" sz="2400" smtClean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11267" name="Picture 4" descr="Юпитер — самый яркий объект около центра картин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3141663"/>
            <a:ext cx="6408738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  <a:latin typeface="Franklin Gothic Book" pitchFamily="34" charset="0"/>
              </a:rPr>
              <a:t>Форма Юпітера - сплюснутий сфероїд (він має значну опуклість навколо екватора), оскільки планета складається з газу та рідини і швидко обертається.</a:t>
            </a:r>
          </a:p>
        </p:txBody>
      </p:sp>
      <p:pic>
        <p:nvPicPr>
          <p:cNvPr id="12291" name="Picture 4" descr="7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3284538"/>
            <a:ext cx="3567113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555875" y="620713"/>
            <a:ext cx="374491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4800">
                <a:solidFill>
                  <a:schemeClr val="bg1"/>
                </a:solidFill>
              </a:rPr>
              <a:t>Форма</a:t>
            </a:r>
            <a:endParaRPr lang="ru-RU" sz="4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E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</TotalTime>
  <Words>516</Words>
  <Application>Microsoft Office PowerPoint</Application>
  <PresentationFormat>Экран (4:3)</PresentationFormat>
  <Paragraphs>67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Wingdings 2</vt:lpstr>
      <vt:lpstr>Calibri</vt:lpstr>
      <vt:lpstr>Franklin Gothic Medium</vt:lpstr>
      <vt:lpstr>Franklin Gothic Book</vt:lpstr>
      <vt:lpstr>Comic Sans MS</vt:lpstr>
      <vt:lpstr>Трек</vt:lpstr>
      <vt:lpstr>Юпітер Планета-гігант </vt:lpstr>
      <vt:lpstr>Слайд 2</vt:lpstr>
      <vt:lpstr>Слайд 3</vt:lpstr>
      <vt:lpstr>Слайд 4</vt:lpstr>
      <vt:lpstr>Слайд 5</vt:lpstr>
      <vt:lpstr>Слайд 6</vt:lpstr>
      <vt:lpstr>Слайд 7</vt:lpstr>
      <vt:lpstr>Атмосфера Юпітера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Цікаве про Юпітер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Юпітер Планета-гігант</dc:title>
  <dc:creator>Admin</dc:creator>
  <cp:lastModifiedBy>User</cp:lastModifiedBy>
  <cp:revision>39</cp:revision>
  <dcterms:created xsi:type="dcterms:W3CDTF">2013-11-05T15:30:27Z</dcterms:created>
  <dcterms:modified xsi:type="dcterms:W3CDTF">2015-10-28T20:14:01Z</dcterms:modified>
</cp:coreProperties>
</file>