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notesMasterIdLst>
    <p:notesMasterId r:id="rId22"/>
  </p:notesMasterIdLst>
  <p:sldIdLst>
    <p:sldId id="281" r:id="rId2"/>
    <p:sldId id="280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299" r:id="rId21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396" autoAdjust="0"/>
  </p:normalViewPr>
  <p:slideViewPr>
    <p:cSldViewPr>
      <p:cViewPr>
        <p:scale>
          <a:sx n="70" d="100"/>
          <a:sy n="70" d="100"/>
        </p:scale>
        <p:origin x="-1302" y="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6" Type="http://schemas.openxmlformats.org/officeDocument/2006/relationships/image" Target="../media/image6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image" Target="../media/image12.wmf"/><Relationship Id="rId7" Type="http://schemas.openxmlformats.org/officeDocument/2006/relationships/image" Target="../media/image16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6" Type="http://schemas.openxmlformats.org/officeDocument/2006/relationships/image" Target="../media/image15.wmf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A1B4D4-1F1A-422D-ABFF-2F21CE8C9FBA}" type="datetimeFigureOut">
              <a:rPr lang="uk-UA" smtClean="0"/>
              <a:t>13.02.2021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4A23A5-10D6-4F39-8D1E-19C34C9524CE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B%D0%BE%D0%B3%D0%B0%D1%80%D0%B8%D1%84%D0%BC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uk.wikipedia.org/wiki/%D0%86%D1%80%D1%80%D0%B0%D1%86%D1%96%D0%BE%D0%BD%D0%B0%D0%BB%D1%8C%D0%BD%D1%96_%D1%87%D0%B8%D1%81%D0%BB%D0%B0" TargetMode="External"/><Relationship Id="rId5" Type="http://schemas.openxmlformats.org/officeDocument/2006/relationships/hyperlink" Target="https://uk.wikipedia.org/wiki/E_(%D1%87%D0%B8%D1%81%D0%BB%D0%BE)" TargetMode="External"/><Relationship Id="rId4" Type="http://schemas.openxmlformats.org/officeDocument/2006/relationships/hyperlink" Target="https://uk.wikipedia.org/wiki/%D0%9F%D1%96%D0%B4%D0%BD%D0%B5%D1%81%D0%B5%D0%BD%D0%BD%D1%8F_%D0%B4%D0%BE_%D1%81%D1%82%D0%B5%D0%BF%D0%B5%D0%BD%D1%8F" TargetMode="Externa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A%D0%B0%D0%BB%D1%8C%D0%BA%D1%83%D0%BB%D1%8F%D1%82%D0%BE%D1%80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uk.wikipedia.org/wiki/%D0%9B%D0%BE%D0%B3%D0%B0%D1%80%D0%B8%D1%84%D0%BC%D1%96%D1%87%D0%BD%D0%B8%D0%B9_%D0%BC%D0%B0%D1%81%D1%88%D1%82%D0%B0%D0%B1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Доброго</a:t>
            </a:r>
            <a:r>
              <a:rPr lang="uk-UA" baseline="0" dirty="0" smtClean="0"/>
              <a:t> дня!</a:t>
            </a:r>
          </a:p>
          <a:p>
            <a:r>
              <a:rPr lang="uk-UA" baseline="0" dirty="0" smtClean="0"/>
              <a:t>Розпочинаємо урок алгебри у 11 класі.</a:t>
            </a:r>
            <a:endParaRPr lang="uk-UA" dirty="0" smtClean="0"/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F5257-0AC6-4C6C-85D1-6F19BBFA302F}" type="slidenum">
              <a:rPr lang="uk-UA" smtClean="0"/>
              <a:t>1</a:t>
            </a:fld>
            <a:endParaRPr lang="uk-UA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altLang="ru-RU" dirty="0" err="1" smtClean="0"/>
              <a:t>Властивості</a:t>
            </a:r>
            <a:r>
              <a:rPr lang="ru-RU" altLang="ru-RU" dirty="0" smtClean="0"/>
              <a:t> </a:t>
            </a:r>
            <a:r>
              <a:rPr lang="ru-RU" altLang="ru-RU" dirty="0" err="1" smtClean="0"/>
              <a:t>десяткових</a:t>
            </a:r>
            <a:r>
              <a:rPr lang="ru-RU" altLang="ru-RU" dirty="0" smtClean="0"/>
              <a:t> </a:t>
            </a:r>
            <a:r>
              <a:rPr lang="ru-RU" altLang="ru-RU" dirty="0" err="1" smtClean="0"/>
              <a:t>логарифмів</a:t>
            </a:r>
            <a:r>
              <a:rPr lang="ru-RU" altLang="ru-RU" dirty="0" smtClean="0"/>
              <a:t>:</a:t>
            </a:r>
            <a:endParaRPr lang="en-US" altLang="ru-RU" dirty="0" smtClean="0"/>
          </a:p>
          <a:p>
            <a:pPr>
              <a:buNone/>
            </a:pPr>
            <a:r>
              <a:rPr lang="en-US" dirty="0" smtClean="0"/>
              <a:t>	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/>
              <a:t>	log</a:t>
            </a:r>
            <a:r>
              <a:rPr lang="en-US" baseline="-25000" dirty="0" smtClean="0"/>
              <a:t>10</a:t>
            </a:r>
            <a:r>
              <a:rPr lang="en-US" i="1" dirty="0" smtClean="0"/>
              <a:t>b</a:t>
            </a:r>
            <a:r>
              <a:rPr lang="en-US" dirty="0" smtClean="0"/>
              <a:t>=</a:t>
            </a:r>
            <a:r>
              <a:rPr lang="en-US" dirty="0" err="1" smtClean="0"/>
              <a:t>lg</a:t>
            </a:r>
            <a:r>
              <a:rPr lang="en-US" i="1" dirty="0" err="1" smtClean="0"/>
              <a:t>b</a:t>
            </a:r>
            <a:endParaRPr lang="en-US" i="1" dirty="0" smtClean="0"/>
          </a:p>
          <a:p>
            <a:pPr>
              <a:lnSpc>
                <a:spcPct val="150000"/>
              </a:lnSpc>
              <a:buNone/>
            </a:pPr>
            <a:endParaRPr lang="en-US" i="1" dirty="0" smtClean="0"/>
          </a:p>
          <a:p>
            <a:pPr>
              <a:lnSpc>
                <a:spcPct val="150000"/>
              </a:lnSpc>
              <a:buNone/>
            </a:pPr>
            <a:r>
              <a:rPr lang="en-US" i="1" dirty="0" smtClean="0"/>
              <a:t>	</a:t>
            </a:r>
            <a:r>
              <a:rPr lang="en-US" dirty="0" smtClean="0"/>
              <a:t>lg10</a:t>
            </a:r>
            <a:r>
              <a:rPr lang="en-US" i="1" baseline="30000" dirty="0" smtClean="0"/>
              <a:t>n</a:t>
            </a:r>
            <a:r>
              <a:rPr lang="en-US" dirty="0" smtClean="0"/>
              <a:t>=n</a:t>
            </a:r>
          </a:p>
          <a:p>
            <a:pPr>
              <a:lnSpc>
                <a:spcPct val="150000"/>
              </a:lnSpc>
              <a:buNone/>
            </a:pPr>
            <a:endParaRPr lang="en-US" dirty="0" smtClean="0"/>
          </a:p>
          <a:p>
            <a:pPr>
              <a:lnSpc>
                <a:spcPct val="150000"/>
              </a:lnSpc>
              <a:buNone/>
            </a:pPr>
            <a:r>
              <a:rPr lang="en-US" dirty="0" smtClean="0"/>
              <a:t>	</a:t>
            </a:r>
            <a:r>
              <a:rPr lang="uk-UA" dirty="0" smtClean="0"/>
              <a:t>l</a:t>
            </a:r>
            <a:r>
              <a:rPr lang="en-US" dirty="0" smtClean="0"/>
              <a:t>g </a:t>
            </a:r>
            <a:r>
              <a:rPr lang="uk-UA" dirty="0" smtClean="0"/>
              <a:t>(0.1)</a:t>
            </a:r>
            <a:r>
              <a:rPr lang="en-US" baseline="30000" dirty="0" smtClean="0"/>
              <a:t>n</a:t>
            </a:r>
            <a:r>
              <a:rPr lang="en-US" dirty="0" smtClean="0"/>
              <a:t>= </a:t>
            </a:r>
            <a:r>
              <a:rPr lang="uk-UA" dirty="0" smtClean="0"/>
              <a:t>-</a:t>
            </a:r>
            <a:r>
              <a:rPr lang="en-US" dirty="0" smtClean="0"/>
              <a:t>n</a:t>
            </a:r>
          </a:p>
          <a:p>
            <a:pPr>
              <a:lnSpc>
                <a:spcPct val="150000"/>
              </a:lnSpc>
              <a:buNone/>
            </a:pPr>
            <a:endParaRPr lang="en-US" dirty="0" smtClean="0"/>
          </a:p>
          <a:p>
            <a:pPr>
              <a:lnSpc>
                <a:spcPct val="150000"/>
              </a:lnSpc>
              <a:buNone/>
            </a:pPr>
            <a:r>
              <a:rPr lang="en-US" dirty="0" smtClean="0"/>
              <a:t>	lg</a:t>
            </a:r>
            <a:r>
              <a:rPr lang="en-US" i="1" dirty="0" smtClean="0"/>
              <a:t>b</a:t>
            </a:r>
            <a:r>
              <a:rPr lang="en-US" dirty="0" smtClean="0"/>
              <a:t>10</a:t>
            </a:r>
            <a:r>
              <a:rPr lang="en-US" i="1" baseline="30000" dirty="0" smtClean="0"/>
              <a:t>n</a:t>
            </a:r>
            <a:r>
              <a:rPr lang="en-US" dirty="0" smtClean="0"/>
              <a:t>= </a:t>
            </a:r>
            <a:r>
              <a:rPr lang="en-US" dirty="0" err="1" smtClean="0"/>
              <a:t>lg</a:t>
            </a:r>
            <a:r>
              <a:rPr lang="en-US" i="1" dirty="0" err="1" smtClean="0"/>
              <a:t>b</a:t>
            </a:r>
            <a:r>
              <a:rPr lang="en-US" dirty="0" err="1" smtClean="0"/>
              <a:t>+n</a:t>
            </a:r>
            <a:endParaRPr lang="en-US" dirty="0" smtClean="0"/>
          </a:p>
          <a:p>
            <a:pPr>
              <a:lnSpc>
                <a:spcPct val="150000"/>
              </a:lnSpc>
              <a:buNone/>
            </a:pPr>
            <a:endParaRPr lang="en-US" dirty="0" smtClean="0"/>
          </a:p>
          <a:p>
            <a:pPr>
              <a:lnSpc>
                <a:spcPct val="150000"/>
              </a:lnSpc>
              <a:buNone/>
            </a:pPr>
            <a:r>
              <a:rPr lang="en-US" dirty="0" smtClean="0"/>
              <a:t>	</a:t>
            </a:r>
            <a:r>
              <a:rPr lang="en-US" dirty="0" err="1" smtClean="0"/>
              <a:t>Lg</a:t>
            </a:r>
            <a:r>
              <a:rPr lang="en-US" dirty="0" smtClean="0"/>
              <a:t> </a:t>
            </a:r>
            <a:r>
              <a:rPr lang="en-US" i="1" dirty="0" smtClean="0"/>
              <a:t>b/</a:t>
            </a:r>
            <a:r>
              <a:rPr lang="en-US" dirty="0" smtClean="0"/>
              <a:t>10</a:t>
            </a:r>
            <a:r>
              <a:rPr lang="en-US" i="1" baseline="30000" dirty="0" smtClean="0"/>
              <a:t>n</a:t>
            </a:r>
            <a:r>
              <a:rPr lang="en-US" dirty="0" smtClean="0"/>
              <a:t>= </a:t>
            </a:r>
            <a:r>
              <a:rPr lang="en-US" dirty="0" err="1" smtClean="0"/>
              <a:t>lg</a:t>
            </a:r>
            <a:r>
              <a:rPr lang="en-US" i="1" dirty="0" err="1" smtClean="0"/>
              <a:t>b</a:t>
            </a:r>
            <a:r>
              <a:rPr lang="uk-UA" dirty="0" smtClean="0"/>
              <a:t>-</a:t>
            </a:r>
            <a:r>
              <a:rPr lang="en-US" dirty="0" smtClean="0"/>
              <a:t>n</a:t>
            </a:r>
          </a:p>
          <a:p>
            <a:pPr>
              <a:buNone/>
            </a:pPr>
            <a:r>
              <a:rPr lang="en-US" dirty="0" smtClean="0"/>
              <a:t>	</a:t>
            </a:r>
            <a:endParaRPr lang="uk-UA" dirty="0" smtClean="0"/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4A23A5-10D6-4F39-8D1E-19C34C9524CE}" type="slidenum">
              <a:rPr lang="uk-UA" smtClean="0"/>
              <a:t>10</a:t>
            </a:fld>
            <a:endParaRPr lang="uk-UA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Натуральний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логарифм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  <a:hlinkClick r:id="rId3" tooltip="Логарифм"/>
              </a:rPr>
              <a:t>логарифм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4" tooltip="Піднесення до степеня"/>
              </a:rPr>
              <a:t>основою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  <a:hlinkClick r:id="rId5" tooltip="E (число)"/>
              </a:rPr>
              <a:t>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 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—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  <a:hlinkClick r:id="rId6" tooltip="Ірраціональні числа"/>
              </a:rPr>
              <a:t>ірраціональна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константа,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дорівнює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приблизно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2,718281828.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Натуральний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логарифм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зазвичай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позначають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), log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іноді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просто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log(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мається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увазі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baseline="30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 smtClean="0"/>
              <a:t>Давайте зафіксуємо собі до зошита основні властивості логарифмів</a:t>
            </a: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4A23A5-10D6-4F39-8D1E-19C34C9524CE}" type="slidenum">
              <a:rPr lang="uk-UA" smtClean="0"/>
              <a:t>11</a:t>
            </a:fld>
            <a:endParaRPr lang="uk-UA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4A23A5-10D6-4F39-8D1E-19C34C9524CE}" type="slidenum">
              <a:rPr lang="uk-UA" smtClean="0"/>
              <a:t>12</a:t>
            </a:fld>
            <a:endParaRPr lang="uk-UA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Означення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логарифма </a:t>
            </a: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коротко </a:t>
            </a: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записати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так:</a:t>
            </a: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endParaRPr lang="ru-RU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en-US" sz="1200" b="1" dirty="0" err="1" smtClean="0"/>
              <a:t>a</a:t>
            </a:r>
            <a:r>
              <a:rPr lang="en-US" sz="1200" b="1" baseline="30000" dirty="0" err="1" smtClean="0"/>
              <a:t>log</a:t>
            </a:r>
            <a:r>
              <a:rPr lang="en-US" sz="900" b="1" baseline="30000" dirty="0" err="1" smtClean="0"/>
              <a:t>a</a:t>
            </a:r>
            <a:r>
              <a:rPr lang="en-US" sz="1200" b="1" baseline="30000" dirty="0" err="1" smtClean="0"/>
              <a:t>b</a:t>
            </a:r>
            <a:r>
              <a:rPr lang="en-US" sz="1200" b="1" dirty="0" smtClean="0"/>
              <a:t>= b</a:t>
            </a:r>
            <a:endParaRPr lang="ru-RU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endParaRPr lang="ru-RU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рівність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справедлива при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b&gt;0, a&gt;0, a≠0 </a:t>
            </a: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називається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основною </a:t>
            </a: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логарифмічною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тотожністю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uk-UA" dirty="0" smtClean="0"/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4A23A5-10D6-4F39-8D1E-19C34C9524CE}" type="slidenum">
              <a:rPr lang="uk-UA" smtClean="0"/>
              <a:t>13</a:t>
            </a:fld>
            <a:endParaRPr lang="uk-UA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Отже, перейдемо до розв’язування задач. Робота в групах.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Завдання</a:t>
            </a:r>
            <a:r>
              <a:rPr lang="uk-UA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 І для першої групи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ІІ для другої групи.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lnSpc>
                <a:spcPct val="150000"/>
              </a:lnSpc>
            </a:pPr>
            <a:r>
              <a:rPr lang="uk-UA" dirty="0" smtClean="0"/>
              <a:t>На роботу в групах відводиться час - 15 хвилин.</a:t>
            </a:r>
            <a:r>
              <a:rPr lang="uk-UA" baseline="0" dirty="0" smtClean="0"/>
              <a:t> </a:t>
            </a:r>
          </a:p>
          <a:p>
            <a:pPr>
              <a:lnSpc>
                <a:spcPct val="150000"/>
              </a:lnSpc>
            </a:pPr>
            <a:r>
              <a:rPr lang="uk-UA" baseline="0" dirty="0" smtClean="0"/>
              <a:t>По закінченню терміну кожна група здає роботу в письмовій формі.</a:t>
            </a:r>
            <a:endParaRPr lang="uk-UA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4A23A5-10D6-4F39-8D1E-19C34C9524CE}" type="slidenum">
              <a:rPr lang="uk-UA" smtClean="0"/>
              <a:t>14</a:t>
            </a:fld>
            <a:endParaRPr lang="uk-UA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Розв’язування прикладних задач. Використання логарифмів при визначенні параметрів </a:t>
            </a:r>
            <a:r>
              <a:rPr lang="uk-UA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зорь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 астрономії.</a:t>
            </a:r>
          </a:p>
          <a:p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uk-UA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Задача №1.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Обчислити абсолютну зоряну величину Полярної зорі (α + Малої Ведмедиці), якщо її видима зоряна величина 2,1, а відстань до неї 650 </a:t>
            </a:r>
            <a:r>
              <a:rPr lang="uk-UA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св.р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uk-UA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Розв’язання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М=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+5-5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lg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)=2.1+5-5*3.26=-9.53</a:t>
            </a:r>
            <a:endParaRPr lang="uk-UA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4A23A5-10D6-4F39-8D1E-19C34C9524CE}" type="slidenum">
              <a:rPr lang="uk-UA" smtClean="0"/>
              <a:t>15</a:t>
            </a:fld>
            <a:endParaRPr lang="uk-UA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Задача №2.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Обчислити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річний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паралакс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і відстань до Веги (α Ліри), якщо їх абсолютні й видимі зоряні величини відповідно дорівнюють 0,5 і 0,1. </a:t>
            </a:r>
          </a:p>
          <a:p>
            <a:endParaRPr lang="uk-UA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Розв'язання 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4A23A5-10D6-4F39-8D1E-19C34C9524CE}" type="slidenum">
              <a:rPr lang="uk-UA" smtClean="0"/>
              <a:t>16</a:t>
            </a:fld>
            <a:endParaRPr lang="uk-UA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Обчислити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абсолютну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зоряну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величину Сиріуса (α Великого Пса),якщо він у 3500 разів більший за світність Сонця.</a:t>
            </a:r>
          </a:p>
          <a:p>
            <a:endParaRPr lang="uk-UA" sz="1200" u="sng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uk-UA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Розв’язання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4A23A5-10D6-4F39-8D1E-19C34C9524CE}" type="slidenum">
              <a:rPr lang="uk-UA" smtClean="0"/>
              <a:t>17</a:t>
            </a:fld>
            <a:endParaRPr lang="uk-UA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Завершуючи</a:t>
            </a:r>
            <a:r>
              <a:rPr lang="uk-UA" baseline="0" dirty="0" smtClean="0"/>
              <a:t> урок я хотіла звернутися до вас з такими запитаннями.</a:t>
            </a:r>
          </a:p>
          <a:p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Оцініть результати уроку:</a:t>
            </a:r>
          </a:p>
          <a:p>
            <a:endParaRPr lang="uk-UA" dirty="0" smtClean="0"/>
          </a:p>
          <a:p>
            <a:pPr>
              <a:lnSpc>
                <a:spcPct val="150000"/>
              </a:lnSpc>
            </a:pPr>
            <a:r>
              <a:rPr lang="uk-UA" dirty="0" smtClean="0"/>
              <a:t>Що відчували сьогодні на уроці?</a:t>
            </a:r>
          </a:p>
          <a:p>
            <a:pPr>
              <a:lnSpc>
                <a:spcPct val="150000"/>
              </a:lnSpc>
            </a:pPr>
            <a:r>
              <a:rPr lang="uk-UA" dirty="0" smtClean="0"/>
              <a:t>З якими труднощами ви зустрілися?</a:t>
            </a:r>
          </a:p>
          <a:p>
            <a:pPr>
              <a:lnSpc>
                <a:spcPct val="150000"/>
              </a:lnSpc>
            </a:pPr>
            <a:r>
              <a:rPr lang="uk-UA" dirty="0" smtClean="0"/>
              <a:t>Що було сьогодні на уроці незвичайного?</a:t>
            </a:r>
          </a:p>
          <a:p>
            <a:pPr>
              <a:lnSpc>
                <a:spcPct val="150000"/>
              </a:lnSpc>
            </a:pPr>
            <a:r>
              <a:rPr lang="uk-UA" dirty="0" smtClean="0"/>
              <a:t>Що запам'ятали з уроку?</a:t>
            </a:r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4A23A5-10D6-4F39-8D1E-19C34C9524CE}" type="slidenum">
              <a:rPr lang="uk-UA" smtClean="0"/>
              <a:t>18</a:t>
            </a:fld>
            <a:endParaRPr lang="uk-UA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b="0" i="0" kern="1200" noProof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І на завершення</a:t>
            </a:r>
            <a:r>
              <a:rPr lang="uk-UA" sz="1200" b="0" i="0" kern="1200" baseline="0" noProof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uk-UA" sz="1200" b="0" i="0" kern="1200" noProof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Домашнє завдання</a:t>
            </a:r>
          </a:p>
          <a:p>
            <a:pPr lvl="0"/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Домашнє завдання </a:t>
            </a:r>
          </a:p>
          <a:p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 за підручником §4, 4.2,  4.4,  4.6.</a:t>
            </a:r>
          </a:p>
          <a:p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додаткове завдання </a:t>
            </a:r>
          </a:p>
          <a:p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Знайдіть х, якщо: </a:t>
            </a:r>
          </a:p>
          <a:p>
            <a:endParaRPr lang="uk-UA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uk-UA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endParaRPr lang="uk-UA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4A23A5-10D6-4F39-8D1E-19C34C9524CE}" type="slidenum">
              <a:rPr lang="uk-UA" smtClean="0"/>
              <a:t>19</a:t>
            </a:fld>
            <a:endParaRPr lang="uk-U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57200" algn="l" eaLnBrk="1" hangingPunct="1">
              <a:lnSpc>
                <a:spcPct val="107000"/>
              </a:lnSpc>
            </a:pPr>
            <a:r>
              <a:rPr lang="uk-UA" sz="12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«Музика може підносити або заспокоювати душу, </a:t>
            </a:r>
            <a:endParaRPr lang="ru-RU" sz="12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457200" algn="l" eaLnBrk="1" hangingPunct="1">
              <a:lnSpc>
                <a:spcPct val="107000"/>
              </a:lnSpc>
            </a:pPr>
            <a:r>
              <a:rPr lang="uk-UA" sz="12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Живопис – радувати око,</a:t>
            </a:r>
            <a:endParaRPr lang="ru-RU" sz="12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457200" algn="l" eaLnBrk="1" hangingPunct="1">
              <a:lnSpc>
                <a:spcPct val="107000"/>
              </a:lnSpc>
            </a:pPr>
            <a:r>
              <a:rPr lang="uk-UA" sz="12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Поезія – пробуджувати почуття ,</a:t>
            </a:r>
            <a:endParaRPr lang="ru-RU" sz="12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457200" algn="l" eaLnBrk="1" hangingPunct="1">
              <a:lnSpc>
                <a:spcPct val="107000"/>
              </a:lnSpc>
            </a:pPr>
            <a:r>
              <a:rPr lang="uk-UA" sz="12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Філософія – задовольняти потреби розуму,</a:t>
            </a:r>
            <a:endParaRPr lang="ru-RU" sz="12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457200" algn="l" eaLnBrk="1" hangingPunct="1">
              <a:lnSpc>
                <a:spcPct val="107000"/>
              </a:lnSpc>
            </a:pPr>
            <a:r>
              <a:rPr lang="uk-UA" sz="12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Інженерна справа – удосконалювати матеріальну сторону життя людей, а математика здатна досягти всіх цих цілей.»</a:t>
            </a:r>
            <a:endParaRPr lang="ru-RU" sz="12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457200" algn="l" eaLnBrk="1" hangingPunct="1">
              <a:lnSpc>
                <a:spcPct val="107000"/>
              </a:lnSpc>
            </a:pPr>
            <a:r>
              <a:rPr lang="uk-UA" sz="12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endParaRPr lang="ru-RU" sz="12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457200" algn="l" eaLnBrk="1" hangingPunct="1">
              <a:lnSpc>
                <a:spcPct val="107000"/>
              </a:lnSpc>
            </a:pPr>
            <a:r>
              <a:rPr lang="uk-UA" sz="12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Американський математик </a:t>
            </a:r>
            <a:endParaRPr lang="ru-RU" sz="12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457200" algn="l" eaLnBrk="1" hangingPunct="1">
              <a:lnSpc>
                <a:spcPct val="107000"/>
              </a:lnSpc>
              <a:spcAft>
                <a:spcPts val="800"/>
              </a:spcAft>
            </a:pPr>
            <a:r>
              <a:rPr lang="uk-UA" sz="12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Моріс </a:t>
            </a:r>
            <a:r>
              <a:rPr lang="uk-UA" sz="1200" i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Клайн</a:t>
            </a:r>
            <a:endParaRPr lang="uk-UA" sz="1200" i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457200" algn="l" eaLnBrk="1" hangingPunct="1">
              <a:lnSpc>
                <a:spcPct val="107000"/>
              </a:lnSpc>
              <a:spcAft>
                <a:spcPts val="800"/>
              </a:spcAft>
            </a:pPr>
            <a:endParaRPr lang="ru-RU" sz="12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457200" algn="l" eaLnBrk="1" hangingPunct="1">
              <a:lnSpc>
                <a:spcPct val="107000"/>
              </a:lnSpc>
              <a:spcAft>
                <a:spcPts val="800"/>
              </a:spcAft>
            </a:pPr>
            <a:r>
              <a:rPr lang="uk-UA" dirty="0" smtClean="0"/>
              <a:t>Тема</a:t>
            </a:r>
            <a:r>
              <a:rPr lang="uk-UA" baseline="0" dirty="0" smtClean="0"/>
              <a:t> нашого сьогоднішнього уроку </a:t>
            </a:r>
            <a:r>
              <a:rPr lang="uk-UA" dirty="0" smtClean="0"/>
              <a:t>Логарифми </a:t>
            </a:r>
            <a:endParaRPr lang="ru-RU" sz="12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4A23A5-10D6-4F39-8D1E-19C34C9524CE}" type="slidenum">
              <a:rPr lang="uk-UA" smtClean="0"/>
              <a:t>2</a:t>
            </a:fld>
            <a:endParaRPr lang="uk-UA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Дякую за увагу.</a:t>
            </a:r>
          </a:p>
          <a:p>
            <a:r>
              <a:rPr lang="uk-UA" dirty="0" smtClean="0"/>
              <a:t>До зустрічі.</a:t>
            </a:r>
          </a:p>
          <a:p>
            <a:r>
              <a:rPr lang="uk-UA" dirty="0" smtClean="0"/>
              <a:t>Успіхів на майбутнє.</a:t>
            </a:r>
          </a:p>
          <a:p>
            <a:r>
              <a:rPr lang="uk-UA" dirty="0" smtClean="0"/>
              <a:t>Сподіваюсь,</a:t>
            </a:r>
            <a:r>
              <a:rPr lang="uk-UA" baseline="0" dirty="0" smtClean="0"/>
              <a:t> що урок сподобався.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4A23A5-10D6-4F39-8D1E-19C34C9524CE}" type="slidenum">
              <a:rPr lang="uk-UA" smtClean="0"/>
              <a:t>20</a:t>
            </a:fld>
            <a:endParaRPr lang="uk-U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Мета уроку</a:t>
            </a:r>
          </a:p>
          <a:p>
            <a:endParaRPr lang="uk-UA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сформувати поняття логарифма числа, десяткового та натурального логарифмів;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домогтися засвоєння основної логарифмічної тотожності;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сформувати вміння застосовувати означення логарифма та основної логарифмічної тотожності до розв’язування для якісної підготовки до ЗНО.</a:t>
            </a:r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4A23A5-10D6-4F39-8D1E-19C34C9524CE}" type="slidenum">
              <a:rPr lang="uk-UA" smtClean="0"/>
              <a:t>3</a:t>
            </a:fld>
            <a:endParaRPr lang="uk-U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Завдання нашого уроку</a:t>
            </a:r>
          </a:p>
          <a:p>
            <a:pPr lvl="0"/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Навчитися ставити запитання й розпізнавати проблему; розуміти, пояснювати та перетворювати тексти математичних задач (усно й письмово),</a:t>
            </a:r>
          </a:p>
          <a:p>
            <a:pPr lvl="0"/>
            <a:endParaRPr lang="uk-UA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грамотно висловлюватись рідною мовою; доречно та коректно вживати в мовленні математичну термінологію; </a:t>
            </a:r>
          </a:p>
          <a:p>
            <a:pPr lvl="0"/>
            <a:endParaRPr lang="uk-UA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чітко , лаконічно та зрозуміло формулювати думку, аргументувати, доводити правильність тверджень; поповнювати свій словниковий запас.</a:t>
            </a:r>
          </a:p>
          <a:p>
            <a:endParaRPr lang="uk-UA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уміння визначати мету навчальної діяльності, відбирати та застосовувати потрібні знання та способи діяльності для досягнення цієї мети;</a:t>
            </a:r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4A23A5-10D6-4F39-8D1E-19C34C9524CE}" type="slidenum">
              <a:rPr lang="uk-UA" smtClean="0"/>
              <a:t>4</a:t>
            </a:fld>
            <a:endParaRPr lang="uk-UA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uk-UA" dirty="0" smtClean="0"/>
              <a:t>Для уроку нам необхідно підготувати</a:t>
            </a:r>
          </a:p>
          <a:p>
            <a:pPr lvl="1">
              <a:lnSpc>
                <a:spcPct val="150000"/>
              </a:lnSpc>
              <a:buFont typeface="+mj-lt"/>
              <a:buAutoNum type="arabicPeriod"/>
            </a:pPr>
            <a:endParaRPr lang="uk-UA" dirty="0" smtClean="0"/>
          </a:p>
          <a:p>
            <a:pPr lvl="1">
              <a:lnSpc>
                <a:spcPct val="150000"/>
              </a:lnSpc>
              <a:buFont typeface="+mj-lt"/>
              <a:buAutoNum type="arabicPeriod"/>
            </a:pPr>
            <a:r>
              <a:rPr lang="uk-UA" dirty="0" smtClean="0"/>
              <a:t>Підручник алгебра і початки аналізу 11</a:t>
            </a:r>
            <a:r>
              <a:rPr lang="uk-UA" b="1" u="sng" dirty="0" smtClean="0"/>
              <a:t> </a:t>
            </a:r>
            <a:r>
              <a:rPr lang="uk-UA" dirty="0" smtClean="0"/>
              <a:t>клас. </a:t>
            </a:r>
          </a:p>
          <a:p>
            <a:pPr lvl="1">
              <a:lnSpc>
                <a:spcPct val="150000"/>
              </a:lnSpc>
              <a:buNone/>
            </a:pPr>
            <a:r>
              <a:rPr lang="uk-UA" dirty="0" smtClean="0"/>
              <a:t>	Автор </a:t>
            </a:r>
            <a:r>
              <a:rPr lang="uk-UA" dirty="0" err="1" smtClean="0"/>
              <a:t>Нелін</a:t>
            </a:r>
            <a:r>
              <a:rPr lang="uk-UA" dirty="0" smtClean="0"/>
              <a:t> Є.П.</a:t>
            </a:r>
          </a:p>
          <a:p>
            <a:pPr lvl="1">
              <a:lnSpc>
                <a:spcPct val="150000"/>
              </a:lnSpc>
              <a:buFont typeface="+mj-lt"/>
              <a:buAutoNum type="arabicPeriod"/>
            </a:pPr>
            <a:r>
              <a:rPr lang="uk-UA" dirty="0" smtClean="0">
                <a:cs typeface="Times New Roman" panose="02020603050405020304" pitchFamily="18" charset="0"/>
              </a:rPr>
              <a:t>Зошит.</a:t>
            </a:r>
          </a:p>
          <a:p>
            <a:pPr lvl="1">
              <a:lnSpc>
                <a:spcPct val="150000"/>
              </a:lnSpc>
              <a:buFont typeface="+mj-lt"/>
              <a:buAutoNum type="arabicPeriod"/>
            </a:pPr>
            <a:r>
              <a:rPr lang="uk-UA" dirty="0" smtClean="0">
                <a:cs typeface="Times New Roman" panose="02020603050405020304" pitchFamily="18" charset="0"/>
              </a:rPr>
              <a:t>Ручку.</a:t>
            </a:r>
          </a:p>
          <a:p>
            <a:pPr lvl="1">
              <a:lnSpc>
                <a:spcPct val="150000"/>
              </a:lnSpc>
              <a:buFont typeface="+mj-lt"/>
              <a:buAutoNum type="arabicPeriod"/>
            </a:pPr>
            <a:r>
              <a:rPr lang="uk-UA" dirty="0" smtClean="0">
                <a:cs typeface="Times New Roman" panose="02020603050405020304" pitchFamily="18" charset="0"/>
              </a:rPr>
              <a:t> А також</a:t>
            </a:r>
            <a:r>
              <a:rPr lang="uk-UA" baseline="0" dirty="0" smtClean="0">
                <a:cs typeface="Times New Roman" panose="02020603050405020304" pitchFamily="18" charset="0"/>
              </a:rPr>
              <a:t> о</a:t>
            </a:r>
            <a:r>
              <a:rPr lang="uk-UA" dirty="0" smtClean="0">
                <a:cs typeface="Times New Roman" panose="02020603050405020304" pitchFamily="18" charset="0"/>
              </a:rPr>
              <a:t>собисту увагу, </a:t>
            </a:r>
          </a:p>
          <a:p>
            <a:pPr lvl="1">
              <a:lnSpc>
                <a:spcPct val="150000"/>
              </a:lnSpc>
              <a:buNone/>
            </a:pPr>
            <a:r>
              <a:rPr lang="uk-UA" dirty="0" smtClean="0">
                <a:cs typeface="Times New Roman" panose="02020603050405020304" pitchFamily="18" charset="0"/>
              </a:rPr>
              <a:t>	бажання дізнатись щось нове,</a:t>
            </a:r>
          </a:p>
          <a:p>
            <a:pPr lvl="1">
              <a:lnSpc>
                <a:spcPct val="150000"/>
              </a:lnSpc>
              <a:buNone/>
            </a:pPr>
            <a:r>
              <a:rPr lang="uk-UA" dirty="0" smtClean="0">
                <a:cs typeface="Times New Roman" panose="02020603050405020304" pitchFamily="18" charset="0"/>
              </a:rPr>
              <a:t>	налаштувати логічне мислення. </a:t>
            </a:r>
          </a:p>
          <a:p>
            <a:pPr lvl="1">
              <a:lnSpc>
                <a:spcPct val="150000"/>
              </a:lnSpc>
              <a:buNone/>
            </a:pPr>
            <a:endParaRPr lang="uk-UA" dirty="0" smtClean="0"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buNone/>
            </a:pPr>
            <a:r>
              <a:rPr lang="uk-UA" dirty="0" smtClean="0">
                <a:cs typeface="Times New Roman" panose="02020603050405020304" pitchFamily="18" charset="0"/>
              </a:rPr>
              <a:t>	</a:t>
            </a:r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4A23A5-10D6-4F39-8D1E-19C34C9524CE}" type="slidenum">
              <a:rPr lang="uk-UA" smtClean="0"/>
              <a:t>5</a:t>
            </a:fld>
            <a:endParaRPr lang="uk-UA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Шановні слухачі, сьогоднішнє заняття я хотіла присвятити логарифмам як необхідному інструменту вчених багатьох століть, що виконує складні вимірювання й обчислення. Сьогодні ми дізнаємось, що називають логарифмом числа, навчимось знаходити логарифми чисел.</a:t>
            </a:r>
            <a:endParaRPr lang="uk-UA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uk-UA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Прийнято, що людина свій день починає з зарядки, тобто з розминки. Почнемо й ми з розминки, повторимо степені.</a:t>
            </a:r>
            <a:endParaRPr lang="uk-UA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uk-UA" dirty="0" smtClean="0"/>
          </a:p>
          <a:p>
            <a:r>
              <a:rPr lang="uk-UA" dirty="0" smtClean="0"/>
              <a:t>Обчисліть:</a:t>
            </a:r>
          </a:p>
          <a:p>
            <a:pPr lvl="1">
              <a:buFont typeface="+mj-lt"/>
              <a:buAutoNum type="arabicPeriod"/>
            </a:pPr>
            <a:r>
              <a:rPr lang="uk-UA" sz="1800" dirty="0" smtClean="0"/>
              <a:t>4</a:t>
            </a:r>
            <a:r>
              <a:rPr lang="uk-UA" sz="1800" baseline="30000" dirty="0" smtClean="0"/>
              <a:t>3</a:t>
            </a:r>
            <a:r>
              <a:rPr lang="uk-UA" sz="1800" dirty="0" smtClean="0"/>
              <a:t>=  64</a:t>
            </a:r>
          </a:p>
          <a:p>
            <a:pPr lvl="1">
              <a:buFont typeface="+mj-lt"/>
              <a:buAutoNum type="arabicPeriod"/>
            </a:pPr>
            <a:r>
              <a:rPr lang="uk-UA" sz="1800" dirty="0" smtClean="0"/>
              <a:t>0,5</a:t>
            </a:r>
            <a:r>
              <a:rPr lang="uk-UA" sz="1800" baseline="30000" dirty="0" smtClean="0"/>
              <a:t>-3</a:t>
            </a:r>
            <a:r>
              <a:rPr lang="uk-UA" sz="1800" dirty="0" smtClean="0"/>
              <a:t>= 8</a:t>
            </a:r>
          </a:p>
          <a:p>
            <a:pPr lvl="1">
              <a:buFont typeface="+mj-lt"/>
              <a:buAutoNum type="arabicPeriod"/>
            </a:pPr>
            <a:r>
              <a:rPr lang="uk-UA" sz="1800" dirty="0" smtClean="0"/>
              <a:t>2</a:t>
            </a:r>
            <a:r>
              <a:rPr lang="uk-UA" sz="1800" baseline="30000" dirty="0" smtClean="0"/>
              <a:t>-5</a:t>
            </a:r>
            <a:r>
              <a:rPr lang="uk-UA" sz="1800" dirty="0" smtClean="0"/>
              <a:t>= 1/32</a:t>
            </a:r>
          </a:p>
          <a:p>
            <a:r>
              <a:rPr lang="uk-UA" dirty="0" smtClean="0"/>
              <a:t>Розв'яжіть рівняння:</a:t>
            </a:r>
          </a:p>
          <a:p>
            <a:pPr lvl="1">
              <a:buFont typeface="+mj-lt"/>
              <a:buAutoNum type="arabicPeriod"/>
            </a:pPr>
            <a:r>
              <a:rPr lang="uk-UA" sz="1800" dirty="0" smtClean="0"/>
              <a:t>7</a:t>
            </a:r>
            <a:r>
              <a:rPr lang="uk-UA" sz="1800" baseline="30000" dirty="0" smtClean="0"/>
              <a:t>х</a:t>
            </a:r>
            <a:r>
              <a:rPr lang="uk-UA" sz="1800" dirty="0" smtClean="0"/>
              <a:t>=49      / х=2</a:t>
            </a:r>
          </a:p>
          <a:p>
            <a:pPr lvl="1">
              <a:buFont typeface="+mj-lt"/>
              <a:buAutoNum type="arabicPeriod"/>
            </a:pPr>
            <a:r>
              <a:rPr lang="uk-UA" sz="1800" dirty="0" smtClean="0"/>
              <a:t>0,5</a:t>
            </a:r>
            <a:r>
              <a:rPr lang="uk-UA" sz="1800" baseline="30000" dirty="0" smtClean="0"/>
              <a:t>х</a:t>
            </a:r>
            <a:r>
              <a:rPr lang="uk-UA" sz="1800" dirty="0" smtClean="0"/>
              <a:t>=2     /х=-1</a:t>
            </a:r>
          </a:p>
          <a:p>
            <a:pPr marL="342900" lvl="1" indent="-342900"/>
            <a:r>
              <a:rPr lang="uk-UA" sz="1800" dirty="0" smtClean="0"/>
              <a:t>Скільки коренів має рівняння:</a:t>
            </a:r>
          </a:p>
          <a:p>
            <a:pPr marL="800100" lvl="1" indent="-342900">
              <a:buFont typeface="+mj-lt"/>
              <a:buAutoNum type="arabicPeriod"/>
            </a:pPr>
            <a:r>
              <a:rPr lang="uk-UA" sz="1800" dirty="0" smtClean="0"/>
              <a:t>2</a:t>
            </a:r>
            <a:r>
              <a:rPr lang="uk-UA" sz="1800" baseline="30000" dirty="0" smtClean="0"/>
              <a:t>х</a:t>
            </a:r>
            <a:r>
              <a:rPr lang="uk-UA" sz="1800" dirty="0" smtClean="0"/>
              <a:t>=3   один</a:t>
            </a:r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4A23A5-10D6-4F39-8D1E-19C34C9524CE}" type="slidenum">
              <a:rPr lang="uk-UA" smtClean="0"/>
              <a:t>6</a:t>
            </a:fld>
            <a:endParaRPr lang="uk-UA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noProof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Перші згадки про </a:t>
            </a:r>
            <a:r>
              <a:rPr lang="uk-UA" noProof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логорифми</a:t>
            </a:r>
            <a:r>
              <a:rPr lang="uk-UA" noProof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ми зустрічаємо у роботах </a:t>
            </a:r>
            <a:r>
              <a:rPr lang="uk-UA" noProof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індійского</a:t>
            </a:r>
            <a:r>
              <a:rPr lang="uk-UA" noProof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математика </a:t>
            </a:r>
            <a:r>
              <a:rPr lang="uk-UA" noProof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Вірасена</a:t>
            </a:r>
            <a:r>
              <a:rPr lang="uk-UA" noProof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восьмому столітті.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noProof="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noProof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1544 року </a:t>
            </a:r>
            <a:r>
              <a:rPr lang="uk-UA" noProof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Михаель</a:t>
            </a:r>
            <a:r>
              <a:rPr lang="uk-UA" noProof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noProof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Штифель</a:t>
            </a:r>
            <a:r>
              <a:rPr lang="uk-UA" noProof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опублікував у </a:t>
            </a:r>
            <a:r>
              <a:rPr lang="uk-UA" noProof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Нюрнбергу</a:t>
            </a:r>
            <a:r>
              <a:rPr lang="uk-UA" noProof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книгу </a:t>
            </a:r>
            <a:r>
              <a:rPr lang="uk-UA" noProof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Arithmetica</a:t>
            </a:r>
            <a:r>
              <a:rPr lang="uk-UA" noProof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noProof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integra</a:t>
            </a:r>
            <a:r>
              <a:rPr lang="uk-UA" noProof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таблицею цілих чисел і степенів двійки, які їм відповідають. Ці ранні дослідження можна вважати попередниками логарифмів.</a:t>
            </a:r>
          </a:p>
          <a:p>
            <a:endParaRPr lang="uk-UA" noProof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1614 році Джоном </a:t>
            </a:r>
            <a:r>
              <a:rPr lang="uk-UA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Непером</a:t>
            </a:r>
            <a:r>
              <a:rPr lang="uk-UA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книзі під назвою </a:t>
            </a:r>
            <a:r>
              <a:rPr lang="uk-UA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“Опис</a:t>
            </a:r>
            <a:r>
              <a:rPr lang="uk-UA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чудового правила </a:t>
            </a:r>
            <a:r>
              <a:rPr lang="uk-UA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логарифмів”</a:t>
            </a:r>
            <a:r>
              <a:rPr lang="uk-UA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був опублікований метод логарифмування.</a:t>
            </a:r>
          </a:p>
          <a:p>
            <a:endParaRPr lang="uk-UA" noProof="0" dirty="0" smtClean="0"/>
          </a:p>
          <a:p>
            <a:endParaRPr lang="uk-UA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4A23A5-10D6-4F39-8D1E-19C34C9524CE}" type="slidenum">
              <a:rPr lang="uk-UA" smtClean="0"/>
              <a:t>7</a:t>
            </a:fld>
            <a:endParaRPr lang="uk-UA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Дамо означення </a:t>
            </a:r>
            <a:r>
              <a:rPr lang="uk-UA" dirty="0" err="1" smtClean="0"/>
              <a:t>логаррифму</a:t>
            </a:r>
            <a:r>
              <a:rPr lang="uk-UA" dirty="0" smtClean="0"/>
              <a:t> числа: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Логарифмом </a:t>
            </a: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додатного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числа </a:t>
            </a:r>
            <a:r>
              <a:rPr lang="ru-RU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В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з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основою </a:t>
            </a:r>
            <a:r>
              <a:rPr lang="ru-RU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А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(де </a:t>
            </a:r>
            <a:r>
              <a:rPr lang="ru-RU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А</a:t>
            </a:r>
            <a:r>
              <a:rPr lang="en-US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&gt; 0 </a:t>
            </a:r>
            <a:r>
              <a:rPr lang="ru-RU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та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А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не </a:t>
            </a: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дорівнює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0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) </a:t>
            </a: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називається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показник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степеня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, до </a:t>
            </a: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якого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потрібно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піднести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А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,</a:t>
            </a: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щоб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отримати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В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приклади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4A23A5-10D6-4F39-8D1E-19C34C9524CE}" type="slidenum">
              <a:rPr lang="uk-UA" smtClean="0"/>
              <a:t>8</a:t>
            </a:fld>
            <a:endParaRPr lang="uk-UA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200" noProof="0" dirty="0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Розглянемо один із видів логарифмів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sz="1200" noProof="0" dirty="0" smtClean="0">
              <a:solidFill>
                <a:srgbClr val="2021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200" noProof="0" dirty="0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Десяткові логарифми – це логарифми за основою 10 (позначаються як </a:t>
            </a:r>
            <a:r>
              <a:rPr lang="uk-UA" sz="1200" noProof="0" dirty="0" err="1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lg</a:t>
            </a:r>
            <a:r>
              <a:rPr lang="uk-UA" sz="1200" noProof="0" dirty="0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1200" i="1" noProof="0" dirty="0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uk-UA" sz="1200" noProof="0" dirty="0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sz="1200" noProof="0" dirty="0" smtClean="0">
              <a:solidFill>
                <a:srgbClr val="2021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uk-UA" sz="1200" noProof="0" dirty="0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винайдення </a:t>
            </a:r>
            <a:r>
              <a:rPr lang="uk-UA" sz="1200" noProof="0" dirty="0" smtClean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tooltip="Калькулятор"/>
              </a:rPr>
              <a:t>калькуляторів</a:t>
            </a:r>
            <a:r>
              <a:rPr lang="uk-UA" sz="1200" noProof="0" dirty="0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широко використовувалися для обчислень логарифмічна лінійка.. Зазвичай на неї наноситься н</a:t>
            </a:r>
            <a:r>
              <a:rPr lang="uk-UA" sz="1200" noProof="0" dirty="0" smtClean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tooltip="Логарифмічний масштаб"/>
              </a:rPr>
              <a:t>ерівномірна шкала</a:t>
            </a:r>
            <a:r>
              <a:rPr lang="uk-UA" sz="1200" noProof="0" dirty="0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десяткових логарифмів</a:t>
            </a:r>
          </a:p>
          <a:p>
            <a:endParaRPr lang="uk-UA" noProof="0" dirty="0" smtClean="0"/>
          </a:p>
          <a:p>
            <a:endParaRPr lang="uk-UA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4A23A5-10D6-4F39-8D1E-19C34C9524CE}" type="slidenum">
              <a:rPr lang="uk-UA" smtClean="0"/>
              <a:t>9</a:t>
            </a:fld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/>
          <p:cNvSpPr>
            <a:spLocks/>
          </p:cNvSpPr>
          <p:nvPr/>
        </p:nvSpPr>
        <p:spPr bwMode="auto">
          <a:xfrm>
            <a:off x="-31750" y="4321175"/>
            <a:ext cx="1395413" cy="781050"/>
          </a:xfrm>
          <a:custGeom>
            <a:avLst/>
            <a:gdLst/>
            <a:ahLst/>
            <a:cxnLst>
              <a:cxn ang="0">
                <a:pos x="5799" y="10000"/>
              </a:cxn>
              <a:cxn ang="0">
                <a:pos x="5961" y="9880"/>
              </a:cxn>
              <a:cxn ang="0">
                <a:pos x="5988" y="9820"/>
              </a:cxn>
              <a:cxn ang="0">
                <a:pos x="8042" y="5260"/>
              </a:cxn>
              <a:cxn ang="0">
                <a:pos x="8042" y="4721"/>
              </a:cxn>
              <a:cxn ang="0">
                <a:pos x="5988" y="221"/>
              </a:cxn>
              <a:cxn ang="0">
                <a:pos x="5961" y="160"/>
              </a:cxn>
              <a:cxn ang="0">
                <a:pos x="5799" y="41"/>
              </a:cxn>
              <a:cxn ang="0">
                <a:pos x="18" y="0"/>
              </a:cxn>
              <a:cxn ang="0">
                <a:pos x="0" y="9991"/>
              </a:cxn>
              <a:cxn ang="0">
                <a:pos x="5799" y="10000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863" y="4529138"/>
            <a:ext cx="584200" cy="365125"/>
          </a:xfrm>
        </p:spPr>
        <p:txBody>
          <a:bodyPr/>
          <a:lstStyle>
            <a:lvl1pPr>
              <a:defRPr/>
            </a:lvl1pPr>
          </a:lstStyle>
          <a:p>
            <a:fld id="{F1151955-6468-4037-9A18-92D5FBD5563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fld id="{BE937168-0809-4EBC-B7D7-34BBB331A6A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6" name="TextBox 34"/>
          <p:cNvSpPr txBox="1">
            <a:spLocks noChangeArrowheads="1"/>
          </p:cNvSpPr>
          <p:nvPr/>
        </p:nvSpPr>
        <p:spPr bwMode="auto">
          <a:xfrm>
            <a:off x="1808163" y="647700"/>
            <a:ext cx="4572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r>
              <a:rPr lang="en-US" sz="8000">
                <a:solidFill>
                  <a:schemeClr val="accent1"/>
                </a:solidFill>
                <a:latin typeface="Arial" pitchFamily="34" charset="0"/>
              </a:rPr>
              <a:t>“</a:t>
            </a:r>
          </a:p>
        </p:txBody>
      </p:sp>
      <p:sp>
        <p:nvSpPr>
          <p:cNvPr id="7" name="TextBox 62"/>
          <p:cNvSpPr txBox="1">
            <a:spLocks noChangeArrowheads="1"/>
          </p:cNvSpPr>
          <p:nvPr/>
        </p:nvSpPr>
        <p:spPr bwMode="auto">
          <a:xfrm>
            <a:off x="8169275" y="2905125"/>
            <a:ext cx="457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r>
              <a:rPr lang="en-US" sz="8000">
                <a:solidFill>
                  <a:schemeClr val="accent1"/>
                </a:solidFill>
                <a:latin typeface="Arial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fld id="{8FE8B508-07D7-41E6-96B8-01D59B7DBC1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fld id="{0C4E5273-F825-48E2-B3BB-E4C62F0FD15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6" name="TextBox 34"/>
          <p:cNvSpPr txBox="1">
            <a:spLocks noChangeArrowheads="1"/>
          </p:cNvSpPr>
          <p:nvPr/>
        </p:nvSpPr>
        <p:spPr bwMode="auto">
          <a:xfrm>
            <a:off x="1808163" y="647700"/>
            <a:ext cx="4572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r>
              <a:rPr lang="en-US" sz="8000">
                <a:solidFill>
                  <a:schemeClr val="accent1"/>
                </a:solidFill>
                <a:latin typeface="Arial" pitchFamily="34" charset="0"/>
              </a:rPr>
              <a:t>“</a:t>
            </a:r>
          </a:p>
        </p:txBody>
      </p:sp>
      <p:sp>
        <p:nvSpPr>
          <p:cNvPr id="7" name="TextBox 62"/>
          <p:cNvSpPr txBox="1">
            <a:spLocks noChangeArrowheads="1"/>
          </p:cNvSpPr>
          <p:nvPr/>
        </p:nvSpPr>
        <p:spPr bwMode="auto">
          <a:xfrm>
            <a:off x="8169275" y="2905125"/>
            <a:ext cx="457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r>
              <a:rPr lang="en-US" sz="8000">
                <a:solidFill>
                  <a:schemeClr val="accent1"/>
                </a:solidFill>
                <a:latin typeface="Arial" pitchFamily="34" charset="0"/>
              </a:rPr>
              <a:t>”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fld id="{0D39D022-B4B4-4CC1-A8C2-AFD07A08EBB4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fld id="{3F84631B-B5B8-4802-959F-B5670229566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A55012-092E-4247-9C5E-35A6B41C631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BD168B-0E79-43CC-85D4-5DCFC99031EB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D69970-34BB-49BD-8D3F-280AB19CAC6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fld id="{13B65A74-6BB0-48C9-B31B-0CB03240993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8A678E-F53D-4F01-A641-BAB88EE46FB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A4C7E1-24E4-4EA8-B505-F2745AA44FCB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92EF80-D42A-43CA-A652-9111951538A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B2EE33-0F7E-406D-A741-69AEB9C39C6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7974D7-40D1-4ACF-82E5-61B98F8E758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fld id="{1A3D9AB0-7AA1-4C74-BB81-2510BC2C8FC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35"/>
          <p:cNvGrpSpPr>
            <a:grpSpLocks/>
          </p:cNvGrpSpPr>
          <p:nvPr/>
        </p:nvGrpSpPr>
        <p:grpSpPr bwMode="auto">
          <a:xfrm>
            <a:off x="0" y="228600"/>
            <a:ext cx="198120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/>
            </p:cNvSpPr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>
                <a:cxn ang="0">
                  <a:pos x="22" y="136"/>
                </a:cxn>
                <a:cxn ang="0">
                  <a:pos x="17" y="80"/>
                </a:cxn>
                <a:cxn ang="0">
                  <a:pos x="0" y="0"/>
                </a:cxn>
                <a:cxn ang="0">
                  <a:pos x="0" y="35"/>
                </a:cxn>
                <a:cxn ang="0">
                  <a:pos x="20" y="124"/>
                </a:cxn>
                <a:cxn ang="0">
                  <a:pos x="22" y="136"/>
                </a:cxn>
              </a:cxnLst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047" name="Freeform 12"/>
            <p:cNvSpPr>
              <a:spLocks/>
            </p:cNvSpPr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>
                <a:cxn ang="0">
                  <a:pos x="86" y="350"/>
                </a:cxn>
                <a:cxn ang="0">
                  <a:pos x="139" y="504"/>
                </a:cxn>
                <a:cxn ang="0">
                  <a:pos x="140" y="478"/>
                </a:cxn>
                <a:cxn ang="0">
                  <a:pos x="95" y="347"/>
                </a:cxn>
                <a:cxn ang="0">
                  <a:pos x="0" y="0"/>
                </a:cxn>
                <a:cxn ang="0">
                  <a:pos x="6" y="61"/>
                </a:cxn>
                <a:cxn ang="0">
                  <a:pos x="86" y="350"/>
                </a:cxn>
              </a:cxnLst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048" name="Freeform 13"/>
            <p:cNvSpPr>
              <a:spLocks/>
            </p:cNvSpPr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>
                <a:cxn ang="0">
                  <a:pos x="8" y="22"/>
                </a:cxn>
                <a:cxn ang="0">
                  <a:pos x="0" y="0"/>
                </a:cxn>
                <a:cxn ang="0">
                  <a:pos x="0" y="29"/>
                </a:cxn>
                <a:cxn ang="0">
                  <a:pos x="68" y="194"/>
                </a:cxn>
                <a:cxn ang="0">
                  <a:pos x="123" y="308"/>
                </a:cxn>
                <a:cxn ang="0">
                  <a:pos x="132" y="308"/>
                </a:cxn>
                <a:cxn ang="0">
                  <a:pos x="77" y="190"/>
                </a:cxn>
                <a:cxn ang="0">
                  <a:pos x="8" y="22"/>
                </a:cxn>
              </a:cxnLst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049" name="Freeform 14"/>
            <p:cNvSpPr>
              <a:spLocks/>
            </p:cNvSpPr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>
                <a:cxn ang="0">
                  <a:pos x="28" y="79"/>
                </a:cxn>
                <a:cxn ang="0">
                  <a:pos x="37" y="79"/>
                </a:cxn>
                <a:cxn ang="0">
                  <a:pos x="0" y="0"/>
                </a:cxn>
                <a:cxn ang="0">
                  <a:pos x="28" y="79"/>
                </a:cxn>
              </a:cxnLst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050" name="Freeform 15"/>
            <p:cNvSpPr>
              <a:spLocks/>
            </p:cNvSpPr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>
                <a:cxn ang="0">
                  <a:pos x="162" y="660"/>
                </a:cxn>
                <a:cxn ang="0">
                  <a:pos x="116" y="534"/>
                </a:cxn>
                <a:cxn ang="0">
                  <a:pos x="40" y="236"/>
                </a:cxn>
                <a:cxn ang="0">
                  <a:pos x="12" y="51"/>
                </a:cxn>
                <a:cxn ang="0">
                  <a:pos x="0" y="0"/>
                </a:cxn>
                <a:cxn ang="0">
                  <a:pos x="33" y="237"/>
                </a:cxn>
                <a:cxn ang="0">
                  <a:pos x="107" y="537"/>
                </a:cxn>
                <a:cxn ang="0">
                  <a:pos x="160" y="681"/>
                </a:cxn>
                <a:cxn ang="0">
                  <a:pos x="178" y="722"/>
                </a:cxn>
                <a:cxn ang="0">
                  <a:pos x="174" y="708"/>
                </a:cxn>
                <a:cxn ang="0">
                  <a:pos x="162" y="660"/>
                </a:cxn>
              </a:cxnLst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051" name="Freeform 16"/>
            <p:cNvSpPr>
              <a:spLocks/>
            </p:cNvSpPr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>
                <a:cxn ang="0">
                  <a:pos x="11" y="577"/>
                </a:cxn>
                <a:cxn ang="0">
                  <a:pos x="12" y="589"/>
                </a:cxn>
                <a:cxn ang="0">
                  <a:pos x="22" y="632"/>
                </a:cxn>
                <a:cxn ang="0">
                  <a:pos x="23" y="635"/>
                </a:cxn>
                <a:cxn ang="0">
                  <a:pos x="17" y="576"/>
                </a:cxn>
                <a:cxn ang="0">
                  <a:pos x="5" y="269"/>
                </a:cxn>
                <a:cxn ang="0">
                  <a:pos x="15" y="0"/>
                </a:cxn>
                <a:cxn ang="0">
                  <a:pos x="12" y="0"/>
                </a:cxn>
                <a:cxn ang="0">
                  <a:pos x="1" y="269"/>
                </a:cxn>
                <a:cxn ang="0">
                  <a:pos x="11" y="577"/>
                </a:cxn>
              </a:cxnLst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052" name="Freeform 17"/>
            <p:cNvSpPr>
              <a:spLocks/>
            </p:cNvSpPr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56"/>
                </a:cxn>
                <a:cxn ang="0">
                  <a:pos x="17" y="107"/>
                </a:cxn>
                <a:cxn ang="0">
                  <a:pos x="11" y="46"/>
                </a:cxn>
                <a:cxn ang="0">
                  <a:pos x="10" y="43"/>
                </a:cxn>
                <a:cxn ang="0">
                  <a:pos x="0" y="0"/>
                </a:cxn>
              </a:cxnLst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053" name="Freeform 18"/>
            <p:cNvSpPr>
              <a:spLocks/>
            </p:cNvSpPr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93"/>
                </a:cxn>
                <a:cxn ang="0">
                  <a:pos x="17" y="166"/>
                </a:cxn>
                <a:cxn ang="0">
                  <a:pos x="24" y="184"/>
                </a:cxn>
                <a:cxn ang="0">
                  <a:pos x="41" y="222"/>
                </a:cxn>
                <a:cxn ang="0">
                  <a:pos x="38" y="212"/>
                </a:cxn>
                <a:cxn ang="0">
                  <a:pos x="13" y="92"/>
                </a:cxn>
                <a:cxn ang="0">
                  <a:pos x="8" y="22"/>
                </a:cxn>
                <a:cxn ang="0">
                  <a:pos x="7" y="18"/>
                </a:cxn>
                <a:cxn ang="0">
                  <a:pos x="0" y="0"/>
                </a:cxn>
              </a:cxnLst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054" name="Freeform 19"/>
            <p:cNvSpPr>
              <a:spLocks/>
            </p:cNvSpPr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>
                <a:cxn ang="0">
                  <a:pos x="7" y="854"/>
                </a:cxn>
                <a:cxn ang="0">
                  <a:pos x="50" y="613"/>
                </a:cxn>
                <a:cxn ang="0">
                  <a:pos x="149" y="388"/>
                </a:cxn>
                <a:cxn ang="0">
                  <a:pos x="285" y="183"/>
                </a:cxn>
                <a:cxn ang="0">
                  <a:pos x="364" y="89"/>
                </a:cxn>
                <a:cxn ang="0">
                  <a:pos x="406" y="44"/>
                </a:cxn>
                <a:cxn ang="0">
                  <a:pos x="450" y="1"/>
                </a:cxn>
                <a:cxn ang="0">
                  <a:pos x="450" y="0"/>
                </a:cxn>
                <a:cxn ang="0">
                  <a:pos x="405" y="43"/>
                </a:cxn>
                <a:cxn ang="0">
                  <a:pos x="363" y="88"/>
                </a:cxn>
                <a:cxn ang="0">
                  <a:pos x="283" y="181"/>
                </a:cxn>
                <a:cxn ang="0">
                  <a:pos x="145" y="386"/>
                </a:cxn>
                <a:cxn ang="0">
                  <a:pos x="45" y="611"/>
                </a:cxn>
                <a:cxn ang="0">
                  <a:pos x="0" y="854"/>
                </a:cxn>
                <a:cxn ang="0">
                  <a:pos x="0" y="859"/>
                </a:cxn>
                <a:cxn ang="0">
                  <a:pos x="7" y="878"/>
                </a:cxn>
                <a:cxn ang="0">
                  <a:pos x="7" y="854"/>
                </a:cxn>
              </a:cxnLst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055" name="Freeform 20"/>
            <p:cNvSpPr>
              <a:spLocks/>
            </p:cNvSpPr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6" y="73"/>
                </a:cxn>
                <a:cxn ang="0">
                  <a:pos x="35" y="73"/>
                </a:cxn>
                <a:cxn ang="0">
                  <a:pos x="0" y="0"/>
                </a:cxn>
              </a:cxnLst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056" name="Freeform 21"/>
            <p:cNvSpPr>
              <a:spLocks/>
            </p:cNvSpPr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>
                <a:cxn ang="0">
                  <a:pos x="7" y="44"/>
                </a:cxn>
                <a:cxn ang="0">
                  <a:pos x="8" y="48"/>
                </a:cxn>
                <a:cxn ang="0">
                  <a:pos x="8" y="19"/>
                </a:cxn>
                <a:cxn ang="0">
                  <a:pos x="1" y="0"/>
                </a:cxn>
                <a:cxn ang="0">
                  <a:pos x="0" y="26"/>
                </a:cxn>
                <a:cxn ang="0">
                  <a:pos x="7" y="44"/>
                </a:cxn>
              </a:cxnLst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057" name="Freeform 22"/>
            <p:cNvSpPr>
              <a:spLocks/>
            </p:cNvSpPr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>
                <a:cxn ang="0">
                  <a:pos x="7" y="18"/>
                </a:cxn>
                <a:cxn ang="0">
                  <a:pos x="0" y="0"/>
                </a:cxn>
                <a:cxn ang="0">
                  <a:pos x="12" y="48"/>
                </a:cxn>
                <a:cxn ang="0">
                  <a:pos x="16" y="62"/>
                </a:cxn>
                <a:cxn ang="0">
                  <a:pos x="51" y="135"/>
                </a:cxn>
                <a:cxn ang="0">
                  <a:pos x="52" y="135"/>
                </a:cxn>
                <a:cxn ang="0">
                  <a:pos x="24" y="56"/>
                </a:cxn>
                <a:cxn ang="0">
                  <a:pos x="7" y="18"/>
                </a:cxn>
              </a:cxnLst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1027" name="Group 48"/>
          <p:cNvGrpSpPr>
            <a:grpSpLocks/>
          </p:cNvGrpSpPr>
          <p:nvPr/>
        </p:nvGrpSpPr>
        <p:grpSpPr bwMode="auto">
          <a:xfrm>
            <a:off x="20638" y="0"/>
            <a:ext cx="1952625" cy="6853238"/>
            <a:chOff x="6627813" y="195717"/>
            <a:chExt cx="1952625" cy="5678034"/>
          </a:xfrm>
        </p:grpSpPr>
        <p:sp>
          <p:nvSpPr>
            <p:cNvPr id="1034" name="Freeform 27"/>
            <p:cNvSpPr>
              <a:spLocks/>
            </p:cNvSpPr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>
                <a:cxn ang="0">
                  <a:pos x="7" y="210"/>
                </a:cxn>
                <a:cxn ang="0">
                  <a:pos x="26" y="445"/>
                </a:cxn>
                <a:cxn ang="0">
                  <a:pos x="57" y="679"/>
                </a:cxn>
                <a:cxn ang="0">
                  <a:pos x="101" y="911"/>
                </a:cxn>
                <a:cxn ang="0">
                  <a:pos x="103" y="920"/>
                </a:cxn>
                <a:cxn ang="0">
                  <a:pos x="99" y="874"/>
                </a:cxn>
                <a:cxn ang="0">
                  <a:pos x="99" y="866"/>
                </a:cxn>
                <a:cxn ang="0">
                  <a:pos x="63" y="678"/>
                </a:cxn>
                <a:cxn ang="0">
                  <a:pos x="30" y="444"/>
                </a:cxn>
                <a:cxn ang="0">
                  <a:pos x="9" y="209"/>
                </a:cxn>
                <a:cxn ang="0">
                  <a:pos x="3" y="92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92"/>
                </a:cxn>
                <a:cxn ang="0">
                  <a:pos x="7" y="210"/>
                </a:cxn>
              </a:cxnLst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035" name="Freeform 28"/>
            <p:cNvSpPr>
              <a:spLocks/>
            </p:cNvSpPr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>
                <a:cxn ang="0">
                  <a:pos x="53" y="229"/>
                </a:cxn>
                <a:cxn ang="0">
                  <a:pos x="88" y="330"/>
                </a:cxn>
                <a:cxn ang="0">
                  <a:pos x="88" y="308"/>
                </a:cxn>
                <a:cxn ang="0">
                  <a:pos x="88" y="304"/>
                </a:cxn>
                <a:cxn ang="0">
                  <a:pos x="62" y="226"/>
                </a:cxn>
                <a:cxn ang="0">
                  <a:pos x="0" y="0"/>
                </a:cxn>
                <a:cxn ang="0">
                  <a:pos x="7" y="63"/>
                </a:cxn>
                <a:cxn ang="0">
                  <a:pos x="53" y="229"/>
                </a:cxn>
              </a:cxnLst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036" name="Freeform 29"/>
            <p:cNvSpPr>
              <a:spLocks/>
            </p:cNvSpPr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>
                <a:cxn ang="0">
                  <a:pos x="6" y="15"/>
                </a:cxn>
                <a:cxn ang="0">
                  <a:pos x="0" y="0"/>
                </a:cxn>
                <a:cxn ang="0">
                  <a:pos x="1" y="29"/>
                </a:cxn>
                <a:cxn ang="0">
                  <a:pos x="42" y="127"/>
                </a:cxn>
                <a:cxn ang="0">
                  <a:pos x="80" y="207"/>
                </a:cxn>
                <a:cxn ang="0">
                  <a:pos x="90" y="207"/>
                </a:cxn>
                <a:cxn ang="0">
                  <a:pos x="50" y="123"/>
                </a:cxn>
                <a:cxn ang="0">
                  <a:pos x="6" y="15"/>
                </a:cxn>
              </a:cxnLst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037" name="Freeform 30"/>
            <p:cNvSpPr>
              <a:spLocks/>
            </p:cNvSpPr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>
                <a:cxn ang="0">
                  <a:pos x="101" y="409"/>
                </a:cxn>
                <a:cxn ang="0">
                  <a:pos x="78" y="344"/>
                </a:cxn>
                <a:cxn ang="0">
                  <a:pos x="29" y="151"/>
                </a:cxn>
                <a:cxn ang="0">
                  <a:pos x="13" y="53"/>
                </a:cxn>
                <a:cxn ang="0">
                  <a:pos x="0" y="0"/>
                </a:cxn>
                <a:cxn ang="0">
                  <a:pos x="21" y="152"/>
                </a:cxn>
                <a:cxn ang="0">
                  <a:pos x="69" y="347"/>
                </a:cxn>
                <a:cxn ang="0">
                  <a:pos x="103" y="441"/>
                </a:cxn>
                <a:cxn ang="0">
                  <a:pos x="115" y="467"/>
                </a:cxn>
                <a:cxn ang="0">
                  <a:pos x="112" y="458"/>
                </a:cxn>
                <a:cxn ang="0">
                  <a:pos x="101" y="409"/>
                </a:cxn>
              </a:cxnLst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038" name="Freeform 31"/>
            <p:cNvSpPr>
              <a:spLocks/>
            </p:cNvSpPr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>
                <a:cxn ang="0">
                  <a:pos x="17" y="633"/>
                </a:cxn>
                <a:cxn ang="0">
                  <a:pos x="13" y="597"/>
                </a:cxn>
                <a:cxn ang="0">
                  <a:pos x="5" y="398"/>
                </a:cxn>
                <a:cxn ang="0">
                  <a:pos x="13" y="198"/>
                </a:cxn>
                <a:cxn ang="0">
                  <a:pos x="22" y="99"/>
                </a:cxn>
                <a:cxn ang="0">
                  <a:pos x="36" y="0"/>
                </a:cxn>
                <a:cxn ang="0">
                  <a:pos x="35" y="0"/>
                </a:cxn>
                <a:cxn ang="0">
                  <a:pos x="20" y="99"/>
                </a:cxn>
                <a:cxn ang="0">
                  <a:pos x="10" y="198"/>
                </a:cxn>
                <a:cxn ang="0">
                  <a:pos x="1" y="398"/>
                </a:cxn>
                <a:cxn ang="0">
                  <a:pos x="7" y="589"/>
                </a:cxn>
                <a:cxn ang="0">
                  <a:pos x="16" y="632"/>
                </a:cxn>
                <a:cxn ang="0">
                  <a:pos x="17" y="633"/>
                </a:cxn>
              </a:cxnLst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039" name="Freeform 32"/>
            <p:cNvSpPr>
              <a:spLocks/>
            </p:cNvSpPr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>
                <a:cxn ang="0">
                  <a:pos x="22" y="59"/>
                </a:cxn>
                <a:cxn ang="0">
                  <a:pos x="28" y="59"/>
                </a:cxn>
                <a:cxn ang="0">
                  <a:pos x="0" y="0"/>
                </a:cxn>
                <a:cxn ang="0">
                  <a:pos x="22" y="59"/>
                </a:cxn>
              </a:cxnLst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040" name="Freeform 33"/>
            <p:cNvSpPr>
              <a:spLocks/>
            </p:cNvSpPr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>
                <a:cxn ang="0">
                  <a:pos x="4" y="54"/>
                </a:cxn>
                <a:cxn ang="0">
                  <a:pos x="17" y="107"/>
                </a:cxn>
                <a:cxn ang="0">
                  <a:pos x="10" y="44"/>
                </a:cxn>
                <a:cxn ang="0">
                  <a:pos x="9" y="43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" y="54"/>
                </a:cxn>
              </a:cxnLst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041" name="Freeform 34"/>
            <p:cNvSpPr>
              <a:spLocks/>
            </p:cNvSpPr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>
                <a:cxn ang="0">
                  <a:pos x="8" y="553"/>
                </a:cxn>
                <a:cxn ang="0">
                  <a:pos x="35" y="397"/>
                </a:cxn>
                <a:cxn ang="0">
                  <a:pos x="99" y="252"/>
                </a:cxn>
                <a:cxn ang="0">
                  <a:pos x="187" y="119"/>
                </a:cxn>
                <a:cxn ang="0">
                  <a:pos x="238" y="58"/>
                </a:cxn>
                <a:cxn ang="0">
                  <a:pos x="265" y="28"/>
                </a:cxn>
                <a:cxn ang="0">
                  <a:pos x="294" y="0"/>
                </a:cxn>
                <a:cxn ang="0">
                  <a:pos x="293" y="0"/>
                </a:cxn>
                <a:cxn ang="0">
                  <a:pos x="264" y="27"/>
                </a:cxn>
                <a:cxn ang="0">
                  <a:pos x="237" y="56"/>
                </a:cxn>
                <a:cxn ang="0">
                  <a:pos x="185" y="117"/>
                </a:cxn>
                <a:cxn ang="0">
                  <a:pos x="95" y="249"/>
                </a:cxn>
                <a:cxn ang="0">
                  <a:pos x="30" y="396"/>
                </a:cxn>
                <a:cxn ang="0">
                  <a:pos x="0" y="549"/>
                </a:cxn>
                <a:cxn ang="0">
                  <a:pos x="7" y="568"/>
                </a:cxn>
                <a:cxn ang="0">
                  <a:pos x="8" y="553"/>
                </a:cxn>
              </a:cxnLst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042" name="Freeform 35"/>
            <p:cNvSpPr>
              <a:spLocks/>
            </p:cNvSpPr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" y="53"/>
                </a:cxn>
                <a:cxn ang="0">
                  <a:pos x="25" y="53"/>
                </a:cxn>
                <a:cxn ang="0">
                  <a:pos x="0" y="0"/>
                </a:cxn>
              </a:cxnLst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043" name="Freeform 36"/>
            <p:cNvSpPr>
              <a:spLocks/>
            </p:cNvSpPr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89"/>
                </a:cxn>
                <a:cxn ang="0">
                  <a:pos x="18" y="117"/>
                </a:cxn>
                <a:cxn ang="0">
                  <a:pos x="29" y="141"/>
                </a:cxn>
                <a:cxn ang="0">
                  <a:pos x="27" y="135"/>
                </a:cxn>
                <a:cxn ang="0">
                  <a:pos x="8" y="22"/>
                </a:cxn>
                <a:cxn ang="0">
                  <a:pos x="4" y="11"/>
                </a:cxn>
                <a:cxn ang="0">
                  <a:pos x="0" y="0"/>
                </a:cxn>
              </a:cxnLst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044" name="Freeform 37"/>
            <p:cNvSpPr>
              <a:spLocks/>
            </p:cNvSpPr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>
                <a:cxn ang="0">
                  <a:pos x="0" y="26"/>
                </a:cxn>
                <a:cxn ang="0">
                  <a:pos x="4" y="37"/>
                </a:cxn>
                <a:cxn ang="0">
                  <a:pos x="8" y="48"/>
                </a:cxn>
                <a:cxn ang="0">
                  <a:pos x="7" y="19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26"/>
                </a:cxn>
              </a:cxnLst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045" name="Freeform 38"/>
            <p:cNvSpPr>
              <a:spLocks/>
            </p:cNvSpPr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>
                <a:cxn ang="0">
                  <a:pos x="11" y="28"/>
                </a:cxn>
                <a:cxn ang="0">
                  <a:pos x="0" y="0"/>
                </a:cxn>
                <a:cxn ang="0">
                  <a:pos x="11" y="49"/>
                </a:cxn>
                <a:cxn ang="0">
                  <a:pos x="14" y="58"/>
                </a:cxn>
                <a:cxn ang="0">
                  <a:pos x="39" y="111"/>
                </a:cxn>
                <a:cxn ang="0">
                  <a:pos x="44" y="111"/>
                </a:cxn>
                <a:cxn ang="0">
                  <a:pos x="22" y="52"/>
                </a:cxn>
                <a:cxn ang="0">
                  <a:pos x="11" y="28"/>
                </a:cxn>
              </a:cxnLst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62" name="Rectangle 61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1944688" y="623888"/>
            <a:ext cx="6589712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943100" y="2133600"/>
            <a:ext cx="65913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688"/>
            <a:ext cx="766763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787400"/>
            <a:ext cx="585788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2000">
                <a:solidFill>
                  <a:srgbClr val="FEFFFF"/>
                </a:solidFill>
              </a:defRPr>
            </a:lvl1pPr>
          </a:lstStyle>
          <a:p>
            <a:fld id="{1C2CFEAE-3C4F-43D7-910C-1EC0B3ADAB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  <p:sldLayoutId id="2147483791" r:id="rId13"/>
    <p:sldLayoutId id="2147483792" r:id="rId14"/>
    <p:sldLayoutId id="2147483793" r:id="rId15"/>
    <p:sldLayoutId id="2147483794" r:id="rId16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notesSlide" Target="../notesSlides/notesSlide12.xml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1.bin"/><Relationship Id="rId11" Type="http://schemas.openxmlformats.org/officeDocument/2006/relationships/oleObject" Target="../embeddings/oleObject16.bin"/><Relationship Id="rId5" Type="http://schemas.openxmlformats.org/officeDocument/2006/relationships/oleObject" Target="../embeddings/oleObject10.bin"/><Relationship Id="rId10" Type="http://schemas.openxmlformats.org/officeDocument/2006/relationships/oleObject" Target="../embeddings/oleObject15.bin"/><Relationship Id="rId4" Type="http://schemas.openxmlformats.org/officeDocument/2006/relationships/oleObject" Target="../embeddings/oleObject9.bin"/><Relationship Id="rId9" Type="http://schemas.openxmlformats.org/officeDocument/2006/relationships/oleObject" Target="../embeddings/oleObject14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notesSlide" Target="../notesSlides/notesSlide8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11" Type="http://schemas.openxmlformats.org/officeDocument/2006/relationships/oleObject" Target="../embeddings/oleObject8.bin"/><Relationship Id="rId5" Type="http://schemas.openxmlformats.org/officeDocument/2006/relationships/oleObject" Target="../embeddings/oleObject2.bin"/><Relationship Id="rId10" Type="http://schemas.openxmlformats.org/officeDocument/2006/relationships/oleObject" Target="../embeddings/oleObject7.bin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6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052736"/>
            <a:ext cx="6600451" cy="2262781"/>
          </a:xfrm>
        </p:spPr>
        <p:txBody>
          <a:bodyPr/>
          <a:lstStyle/>
          <a:p>
            <a:r>
              <a:rPr lang="uk-UA" dirty="0" smtClean="0"/>
              <a:t>Урок алгебри </a:t>
            </a:r>
            <a:br>
              <a:rPr lang="uk-UA" dirty="0" smtClean="0"/>
            </a:br>
            <a:r>
              <a:rPr lang="uk-UA" dirty="0" smtClean="0"/>
              <a:t>11 клас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Десяткові логарифми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dirty="0" err="1" smtClean="0"/>
              <a:t>Властивості</a:t>
            </a:r>
            <a:r>
              <a:rPr lang="ru-RU" altLang="ru-RU" dirty="0" smtClean="0"/>
              <a:t> </a:t>
            </a:r>
            <a:r>
              <a:rPr lang="ru-RU" altLang="ru-RU" dirty="0" err="1" smtClean="0"/>
              <a:t>десяткових</a:t>
            </a:r>
            <a:r>
              <a:rPr lang="ru-RU" altLang="ru-RU" dirty="0" smtClean="0"/>
              <a:t> </a:t>
            </a:r>
            <a:r>
              <a:rPr lang="ru-RU" altLang="ru-RU" dirty="0" err="1" smtClean="0"/>
              <a:t>логарифмів</a:t>
            </a:r>
            <a:r>
              <a:rPr lang="ru-RU" altLang="ru-RU" dirty="0" smtClean="0"/>
              <a:t>:</a:t>
            </a:r>
            <a:endParaRPr lang="en-US" altLang="ru-RU" dirty="0" smtClean="0"/>
          </a:p>
          <a:p>
            <a:pPr>
              <a:buNone/>
            </a:pPr>
            <a:r>
              <a:rPr lang="en-US" dirty="0" smtClean="0"/>
              <a:t>	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/>
              <a:t>	</a:t>
            </a:r>
            <a:r>
              <a:rPr lang="en-US" dirty="0" smtClean="0"/>
              <a:t>log</a:t>
            </a:r>
            <a:r>
              <a:rPr lang="en-US" baseline="-25000" dirty="0" smtClean="0"/>
              <a:t>10</a:t>
            </a:r>
            <a:r>
              <a:rPr lang="en-US" i="1" dirty="0" smtClean="0"/>
              <a:t>b</a:t>
            </a:r>
            <a:r>
              <a:rPr lang="en-US" dirty="0" smtClean="0"/>
              <a:t>=</a:t>
            </a:r>
            <a:r>
              <a:rPr lang="en-US" dirty="0" err="1" smtClean="0"/>
              <a:t>lg</a:t>
            </a:r>
            <a:r>
              <a:rPr lang="en-US" i="1" dirty="0" err="1" smtClean="0"/>
              <a:t>b</a:t>
            </a:r>
            <a:endParaRPr lang="en-US" i="1" dirty="0" smtClean="0"/>
          </a:p>
          <a:p>
            <a:pPr>
              <a:lnSpc>
                <a:spcPct val="150000"/>
              </a:lnSpc>
              <a:buNone/>
            </a:pPr>
            <a:r>
              <a:rPr lang="en-US" i="1" dirty="0" smtClean="0"/>
              <a:t>	</a:t>
            </a:r>
            <a:r>
              <a:rPr lang="en-US" dirty="0" smtClean="0"/>
              <a:t>lg10</a:t>
            </a:r>
            <a:r>
              <a:rPr lang="en-US" i="1" baseline="30000" dirty="0" smtClean="0"/>
              <a:t>n</a:t>
            </a:r>
            <a:r>
              <a:rPr lang="en-US" dirty="0" smtClean="0"/>
              <a:t>=n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/>
              <a:t>	</a:t>
            </a:r>
            <a:r>
              <a:rPr lang="uk-UA" dirty="0" smtClean="0"/>
              <a:t>l</a:t>
            </a:r>
            <a:r>
              <a:rPr lang="en-US" dirty="0" smtClean="0"/>
              <a:t>g </a:t>
            </a:r>
            <a:r>
              <a:rPr lang="uk-UA" dirty="0" smtClean="0"/>
              <a:t>(0.1)</a:t>
            </a:r>
            <a:r>
              <a:rPr lang="en-US" baseline="30000" dirty="0" smtClean="0"/>
              <a:t>n</a:t>
            </a:r>
            <a:r>
              <a:rPr lang="en-US" dirty="0" smtClean="0"/>
              <a:t>= </a:t>
            </a:r>
            <a:r>
              <a:rPr lang="uk-UA" dirty="0" smtClean="0"/>
              <a:t>-</a:t>
            </a:r>
            <a:r>
              <a:rPr lang="en-US" dirty="0" smtClean="0"/>
              <a:t>n</a:t>
            </a:r>
            <a:endParaRPr lang="en-US" dirty="0" smtClean="0"/>
          </a:p>
          <a:p>
            <a:pPr>
              <a:lnSpc>
                <a:spcPct val="150000"/>
              </a:lnSpc>
              <a:buNone/>
            </a:pPr>
            <a:r>
              <a:rPr lang="en-US" dirty="0" smtClean="0"/>
              <a:t>	lg</a:t>
            </a:r>
            <a:r>
              <a:rPr lang="en-US" i="1" dirty="0" smtClean="0"/>
              <a:t>b</a:t>
            </a:r>
            <a:r>
              <a:rPr lang="en-US" dirty="0" smtClean="0"/>
              <a:t>10</a:t>
            </a:r>
            <a:r>
              <a:rPr lang="en-US" i="1" baseline="30000" dirty="0" smtClean="0"/>
              <a:t>n</a:t>
            </a:r>
            <a:r>
              <a:rPr lang="en-US" dirty="0" smtClean="0"/>
              <a:t>= </a:t>
            </a:r>
            <a:r>
              <a:rPr lang="en-US" dirty="0" err="1" smtClean="0"/>
              <a:t>lg</a:t>
            </a:r>
            <a:r>
              <a:rPr lang="en-US" i="1" dirty="0" err="1" smtClean="0"/>
              <a:t>b</a:t>
            </a:r>
            <a:r>
              <a:rPr lang="en-US" dirty="0" err="1" smtClean="0"/>
              <a:t>+n</a:t>
            </a:r>
            <a:endParaRPr lang="en-US" dirty="0" smtClean="0"/>
          </a:p>
          <a:p>
            <a:pPr>
              <a:lnSpc>
                <a:spcPct val="150000"/>
              </a:lnSpc>
              <a:buNone/>
            </a:pPr>
            <a:r>
              <a:rPr lang="en-US" dirty="0" smtClean="0"/>
              <a:t>	</a:t>
            </a:r>
            <a:r>
              <a:rPr lang="en-US" dirty="0" err="1" smtClean="0"/>
              <a:t>Lg</a:t>
            </a:r>
            <a:r>
              <a:rPr lang="en-US" dirty="0" smtClean="0"/>
              <a:t> </a:t>
            </a:r>
            <a:r>
              <a:rPr lang="en-US" i="1" dirty="0" smtClean="0"/>
              <a:t>b/</a:t>
            </a:r>
            <a:r>
              <a:rPr lang="en-US" dirty="0" smtClean="0"/>
              <a:t>10</a:t>
            </a:r>
            <a:r>
              <a:rPr lang="en-US" i="1" baseline="30000" dirty="0" smtClean="0"/>
              <a:t>n</a:t>
            </a:r>
            <a:r>
              <a:rPr lang="en-US" dirty="0" smtClean="0"/>
              <a:t>= </a:t>
            </a:r>
            <a:r>
              <a:rPr lang="en-US" dirty="0" err="1" smtClean="0"/>
              <a:t>lg</a:t>
            </a:r>
            <a:r>
              <a:rPr lang="en-US" i="1" dirty="0" err="1" smtClean="0"/>
              <a:t>b</a:t>
            </a:r>
            <a:r>
              <a:rPr lang="uk-UA" dirty="0" smtClean="0"/>
              <a:t>-</a:t>
            </a:r>
            <a:r>
              <a:rPr lang="en-US" dirty="0" smtClean="0"/>
              <a:t>n</a:t>
            </a:r>
          </a:p>
          <a:p>
            <a:pPr>
              <a:buNone/>
            </a:pPr>
            <a:r>
              <a:rPr lang="en-US" dirty="0" smtClean="0"/>
              <a:t>	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Натуральні логарифми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uk-UA" dirty="0" smtClean="0">
                <a:cs typeface="Times New Roman" pitchFamily="18" charset="0"/>
              </a:rPr>
              <a:t>це логарифм </a:t>
            </a:r>
            <a:r>
              <a:rPr lang="uk-UA" dirty="0" err="1" smtClean="0">
                <a:cs typeface="Times New Roman" pitchFamily="18" charset="0"/>
              </a:rPr>
              <a:t>зосновою</a:t>
            </a:r>
            <a:r>
              <a:rPr lang="uk-UA" dirty="0" smtClean="0">
                <a:cs typeface="Times New Roman" pitchFamily="18" charset="0"/>
              </a:rPr>
              <a:t> е, Натуральний логарифм — де </a:t>
            </a:r>
            <a:r>
              <a:rPr lang="uk-UA" i="1" dirty="0" smtClean="0">
                <a:cs typeface="Times New Roman" pitchFamily="18" charset="0"/>
              </a:rPr>
              <a:t>e</a:t>
            </a:r>
            <a:r>
              <a:rPr lang="uk-UA" dirty="0" smtClean="0">
                <a:cs typeface="Times New Roman" pitchFamily="18" charset="0"/>
              </a:rPr>
              <a:t> — </a:t>
            </a:r>
            <a:r>
              <a:rPr lang="uk-UA" dirty="0" err="1" smtClean="0">
                <a:cs typeface="Times New Roman" pitchFamily="18" charset="0"/>
              </a:rPr>
              <a:t>іроціональна</a:t>
            </a:r>
            <a:r>
              <a:rPr lang="uk-UA" dirty="0" smtClean="0">
                <a:cs typeface="Times New Roman" pitchFamily="18" charset="0"/>
              </a:rPr>
              <a:t> константа, що дорівнює приблизно 2,718281828. Натуральний логарифм зазвичай позначають як </a:t>
            </a:r>
            <a:r>
              <a:rPr lang="uk-UA" dirty="0" err="1" smtClean="0">
                <a:cs typeface="Times New Roman" pitchFamily="18" charset="0"/>
              </a:rPr>
              <a:t>ln</a:t>
            </a:r>
            <a:r>
              <a:rPr lang="uk-UA" dirty="0" smtClean="0">
                <a:cs typeface="Times New Roman" pitchFamily="18" charset="0"/>
              </a:rPr>
              <a:t>(</a:t>
            </a:r>
            <a:r>
              <a:rPr lang="uk-UA" i="1" dirty="0" smtClean="0">
                <a:cs typeface="Times New Roman" pitchFamily="18" charset="0"/>
              </a:rPr>
              <a:t>x</a:t>
            </a:r>
            <a:r>
              <a:rPr lang="uk-UA" dirty="0" smtClean="0">
                <a:cs typeface="Times New Roman" pitchFamily="18" charset="0"/>
              </a:rPr>
              <a:t>), </a:t>
            </a:r>
            <a:r>
              <a:rPr lang="uk-UA" dirty="0" err="1" smtClean="0">
                <a:cs typeface="Times New Roman" pitchFamily="18" charset="0"/>
              </a:rPr>
              <a:t>log</a:t>
            </a:r>
            <a:r>
              <a:rPr lang="uk-UA" i="1" baseline="-25000" dirty="0" err="1" smtClean="0">
                <a:cs typeface="Times New Roman" pitchFamily="18" charset="0"/>
              </a:rPr>
              <a:t>e</a:t>
            </a:r>
            <a:r>
              <a:rPr lang="uk-UA" dirty="0" smtClean="0">
                <a:cs typeface="Times New Roman" pitchFamily="18" charset="0"/>
              </a:rPr>
              <a:t> (</a:t>
            </a:r>
            <a:r>
              <a:rPr lang="uk-UA" i="1" dirty="0" smtClean="0">
                <a:cs typeface="Times New Roman" pitchFamily="18" charset="0"/>
              </a:rPr>
              <a:t>x</a:t>
            </a:r>
            <a:r>
              <a:rPr lang="uk-UA" dirty="0" smtClean="0">
                <a:cs typeface="Times New Roman" pitchFamily="18" charset="0"/>
              </a:rPr>
              <a:t>) або іноді просто </a:t>
            </a:r>
            <a:r>
              <a:rPr lang="uk-UA" dirty="0" err="1" smtClean="0">
                <a:cs typeface="Times New Roman" pitchFamily="18" charset="0"/>
              </a:rPr>
              <a:t>log</a:t>
            </a:r>
            <a:r>
              <a:rPr lang="uk-UA" dirty="0" smtClean="0">
                <a:cs typeface="Times New Roman" pitchFamily="18" charset="0"/>
              </a:rPr>
              <a:t>(</a:t>
            </a:r>
            <a:r>
              <a:rPr lang="uk-UA" i="1" dirty="0" smtClean="0">
                <a:cs typeface="Times New Roman" pitchFamily="18" charset="0"/>
              </a:rPr>
              <a:t>x</a:t>
            </a:r>
            <a:r>
              <a:rPr lang="uk-UA" dirty="0" smtClean="0">
                <a:cs typeface="Times New Roman" pitchFamily="18" charset="0"/>
              </a:rPr>
              <a:t>), якщо мається на увазі </a:t>
            </a:r>
            <a:r>
              <a:rPr lang="uk-UA" i="1" dirty="0" smtClean="0">
                <a:cs typeface="Times New Roman" pitchFamily="18" charset="0"/>
              </a:rPr>
              <a:t>e</a:t>
            </a:r>
            <a:r>
              <a:rPr lang="uk-UA" dirty="0" smtClean="0">
                <a:cs typeface="Times New Roman" pitchFamily="18" charset="0"/>
              </a:rPr>
              <a:t>.</a:t>
            </a:r>
            <a:endParaRPr lang="uk-UA" baseline="30000" dirty="0" smtClean="0">
              <a:cs typeface="Times New Roman" pitchFamily="18" charset="0"/>
            </a:endParaRPr>
          </a:p>
          <a:p>
            <a:pPr algn="just"/>
            <a:endParaRPr lang="uk-UA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Властивості логарифмів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uk-UA" dirty="0"/>
          </a:p>
        </p:txBody>
      </p:sp>
      <p:graphicFrame>
        <p:nvGraphicFramePr>
          <p:cNvPr id="13" name="Object 5"/>
          <p:cNvGraphicFramePr>
            <a:graphicFrameLocks noChangeAspect="1"/>
          </p:cNvGraphicFramePr>
          <p:nvPr/>
        </p:nvGraphicFramePr>
        <p:xfrm>
          <a:off x="1907704" y="2132856"/>
          <a:ext cx="1295797" cy="497876"/>
        </p:xfrm>
        <a:graphic>
          <a:graphicData uri="http://schemas.openxmlformats.org/presentationml/2006/ole">
            <p:oleObj spid="_x0000_s70666" name="Формула" r:id="rId4" imgW="609600" imgH="228600" progId="Equation.3">
              <p:embed/>
            </p:oleObj>
          </a:graphicData>
        </a:graphic>
      </p:graphicFrame>
      <p:graphicFrame>
        <p:nvGraphicFramePr>
          <p:cNvPr id="14" name="Object 7"/>
          <p:cNvGraphicFramePr>
            <a:graphicFrameLocks noChangeAspect="1"/>
          </p:cNvGraphicFramePr>
          <p:nvPr/>
        </p:nvGraphicFramePr>
        <p:xfrm>
          <a:off x="1907704" y="3140968"/>
          <a:ext cx="1246338" cy="497876"/>
        </p:xfrm>
        <a:graphic>
          <a:graphicData uri="http://schemas.openxmlformats.org/presentationml/2006/ole">
            <p:oleObj spid="_x0000_s70667" name="Формула" r:id="rId5" imgW="609600" imgH="228600" progId="Equation.3">
              <p:embed/>
            </p:oleObj>
          </a:graphicData>
        </a:graphic>
      </p:graphicFrame>
      <p:graphicFrame>
        <p:nvGraphicFramePr>
          <p:cNvPr id="15" name="Object 9"/>
          <p:cNvGraphicFramePr>
            <a:graphicFrameLocks noChangeAspect="1"/>
          </p:cNvGraphicFramePr>
          <p:nvPr/>
        </p:nvGraphicFramePr>
        <p:xfrm>
          <a:off x="4860032" y="2132856"/>
          <a:ext cx="3688460" cy="548433"/>
        </p:xfrm>
        <a:graphic>
          <a:graphicData uri="http://schemas.openxmlformats.org/presentationml/2006/ole">
            <p:oleObj spid="_x0000_s70668" name="Формула" r:id="rId6" imgW="1473200" imgH="228600" progId="Equation.3">
              <p:embed/>
            </p:oleObj>
          </a:graphicData>
        </a:graphic>
      </p:graphicFrame>
      <p:graphicFrame>
        <p:nvGraphicFramePr>
          <p:cNvPr id="16" name="Object 11"/>
          <p:cNvGraphicFramePr>
            <a:graphicFrameLocks noChangeAspect="1"/>
          </p:cNvGraphicFramePr>
          <p:nvPr/>
        </p:nvGraphicFramePr>
        <p:xfrm>
          <a:off x="5076056" y="3069683"/>
          <a:ext cx="3440071" cy="647349"/>
        </p:xfrm>
        <a:graphic>
          <a:graphicData uri="http://schemas.openxmlformats.org/presentationml/2006/ole">
            <p:oleObj spid="_x0000_s70669" name="Формула" r:id="rId7" imgW="1511300" imgH="304800" progId="Equation.3">
              <p:embed/>
            </p:oleObj>
          </a:graphicData>
        </a:graphic>
      </p:graphicFrame>
      <p:graphicFrame>
        <p:nvGraphicFramePr>
          <p:cNvPr id="17" name="Object 13"/>
          <p:cNvGraphicFramePr>
            <a:graphicFrameLocks noChangeAspect="1"/>
          </p:cNvGraphicFramePr>
          <p:nvPr/>
        </p:nvGraphicFramePr>
        <p:xfrm>
          <a:off x="1907704" y="4093790"/>
          <a:ext cx="1844229" cy="847378"/>
        </p:xfrm>
        <a:graphic>
          <a:graphicData uri="http://schemas.openxmlformats.org/presentationml/2006/ole">
            <p:oleObj spid="_x0000_s70670" name="Формула" r:id="rId8" imgW="939392" imgH="431613" progId="Equation.3">
              <p:embed/>
            </p:oleObj>
          </a:graphicData>
        </a:graphic>
      </p:graphicFrame>
      <p:graphicFrame>
        <p:nvGraphicFramePr>
          <p:cNvPr id="18" name="Object 15"/>
          <p:cNvGraphicFramePr>
            <a:graphicFrameLocks noChangeAspect="1"/>
          </p:cNvGraphicFramePr>
          <p:nvPr/>
        </p:nvGraphicFramePr>
        <p:xfrm>
          <a:off x="5724128" y="4049788"/>
          <a:ext cx="2842180" cy="747364"/>
        </p:xfrm>
        <a:graphic>
          <a:graphicData uri="http://schemas.openxmlformats.org/presentationml/2006/ole">
            <p:oleObj spid="_x0000_s70671" name="Формула" r:id="rId9" imgW="1294838" imgH="355446" progId="Equation.3">
              <p:embed/>
            </p:oleObj>
          </a:graphicData>
        </a:graphic>
      </p:graphicFrame>
      <p:graphicFrame>
        <p:nvGraphicFramePr>
          <p:cNvPr id="19" name="Object 17"/>
          <p:cNvGraphicFramePr>
            <a:graphicFrameLocks noChangeAspect="1"/>
          </p:cNvGraphicFramePr>
          <p:nvPr/>
        </p:nvGraphicFramePr>
        <p:xfrm>
          <a:off x="1907704" y="5013176"/>
          <a:ext cx="1944244" cy="897935"/>
        </p:xfrm>
        <a:graphic>
          <a:graphicData uri="http://schemas.openxmlformats.org/presentationml/2006/ole">
            <p:oleObj spid="_x0000_s70672" name="Формула" r:id="rId10" imgW="939392" imgH="431613" progId="Equation.3">
              <p:embed/>
            </p:oleObj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/>
        </p:nvGraphicFramePr>
        <p:xfrm>
          <a:off x="6156176" y="5229200"/>
          <a:ext cx="2293747" cy="497877"/>
        </p:xfrm>
        <a:graphic>
          <a:graphicData uri="http://schemas.openxmlformats.org/presentationml/2006/ole">
            <p:oleObj spid="_x0000_s70673" name="Формула" r:id="rId11" imgW="1040948" imgH="228501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Основна логарифмічна тотожність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 smtClean="0"/>
          </a:p>
          <a:p>
            <a:endParaRPr lang="en-US" dirty="0" smtClean="0"/>
          </a:p>
          <a:p>
            <a:endParaRPr lang="uk-UA" dirty="0" smtClean="0"/>
          </a:p>
          <a:p>
            <a:pPr algn="ctr">
              <a:buNone/>
            </a:pPr>
            <a:r>
              <a:rPr lang="en-US" sz="4400" b="1" dirty="0" err="1" smtClean="0"/>
              <a:t>a</a:t>
            </a:r>
            <a:r>
              <a:rPr lang="en-US" sz="4400" b="1" baseline="30000" dirty="0" err="1" smtClean="0"/>
              <a:t>log</a:t>
            </a:r>
            <a:r>
              <a:rPr lang="en-US" sz="2800" b="1" baseline="30000" dirty="0" err="1" smtClean="0"/>
              <a:t>a</a:t>
            </a:r>
            <a:r>
              <a:rPr lang="en-US" sz="4400" b="1" baseline="30000" dirty="0" err="1" smtClean="0"/>
              <a:t>b</a:t>
            </a:r>
            <a:r>
              <a:rPr lang="en-US" sz="4400" b="1" dirty="0" smtClean="0"/>
              <a:t>= b</a:t>
            </a:r>
            <a:endParaRPr lang="uk-UA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Робота в групах</a:t>
            </a:r>
            <a:endParaRPr lang="uk-UA" dirty="0"/>
          </a:p>
        </p:txBody>
      </p:sp>
      <p:sp>
        <p:nvSpPr>
          <p:cNvPr id="6" name="Объект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blipFill>
            <a:blip r:embed="rId3" cstate="print"/>
            <a:stretch>
              <a:fillRect l="-648" t="-742"/>
            </a:stretch>
          </a:blipFill>
        </p:spPr>
        <p:txBody>
          <a:bodyPr/>
          <a:lstStyle/>
          <a:p>
            <a:endParaRPr lang="ru-RU" dirty="0">
              <a:noFill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Застосування логарифмів у астрономії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uk-UA" b="1" dirty="0" smtClean="0"/>
              <a:t>Задача </a:t>
            </a:r>
            <a:r>
              <a:rPr lang="uk-UA" b="1" dirty="0" smtClean="0"/>
              <a:t>№1. </a:t>
            </a:r>
            <a:r>
              <a:rPr lang="uk-UA" dirty="0" smtClean="0"/>
              <a:t>Обчислити абсолютну зоряну величину Полярної зорі (α + Малої Ведмедиці), якщо її видима зоряна величина 2,1, а відстань до неї 650 </a:t>
            </a:r>
            <a:r>
              <a:rPr lang="uk-UA" dirty="0" err="1" smtClean="0"/>
              <a:t>св.р</a:t>
            </a:r>
            <a:r>
              <a:rPr lang="uk-UA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uk-UA" b="1" dirty="0" smtClean="0"/>
              <a:t>Розв’язання</a:t>
            </a:r>
            <a:r>
              <a:rPr lang="uk-UA" dirty="0" smtClean="0"/>
              <a:t>: М=</a:t>
            </a:r>
            <a:r>
              <a:rPr lang="en-US" dirty="0" smtClean="0"/>
              <a:t>m</a:t>
            </a:r>
            <a:r>
              <a:rPr lang="ru-RU" dirty="0" smtClean="0"/>
              <a:t>+5-5</a:t>
            </a:r>
            <a:r>
              <a:rPr lang="en-US" dirty="0" err="1" smtClean="0"/>
              <a:t>lg</a:t>
            </a:r>
            <a:r>
              <a:rPr lang="ru-RU" dirty="0" smtClean="0"/>
              <a:t>(</a:t>
            </a:r>
            <a:r>
              <a:rPr lang="en-US" dirty="0" smtClean="0"/>
              <a:t>D</a:t>
            </a:r>
            <a:r>
              <a:rPr lang="ru-RU" dirty="0" smtClean="0"/>
              <a:t>)=2.1+5-5*3.26=-9.53</a:t>
            </a:r>
            <a:endParaRPr lang="uk-UA" dirty="0" smtClean="0"/>
          </a:p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rcRect t="3031" r="1876" b="3004"/>
          <a:stretch>
            <a:fillRect/>
          </a:stretch>
        </p:blipFill>
        <p:spPr bwMode="auto">
          <a:xfrm>
            <a:off x="4211960" y="4077072"/>
            <a:ext cx="4422685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Застосування логарифмів у астрономії</a:t>
            </a:r>
            <a:endParaRPr lang="uk-UA" dirty="0"/>
          </a:p>
        </p:txBody>
      </p:sp>
      <p:sp>
        <p:nvSpPr>
          <p:cNvPr id="5" name="Объект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1943100" y="1844675"/>
            <a:ext cx="6591300" cy="4679950"/>
          </a:xfrm>
          <a:blipFill>
            <a:blip r:embed="rId3" cstate="print"/>
            <a:stretch>
              <a:fillRect l="-648" t="-592" r="-370"/>
            </a:stretch>
          </a:blipFill>
        </p:spPr>
        <p:txBody>
          <a:bodyPr/>
          <a:lstStyle/>
          <a:p>
            <a:pPr>
              <a:buNone/>
            </a:pPr>
            <a:r>
              <a:rPr lang="ru-RU" dirty="0">
                <a:noFill/>
              </a:rPr>
              <a:t> </a:t>
            </a:r>
          </a:p>
        </p:txBody>
      </p:sp>
      <p:pic>
        <p:nvPicPr>
          <p:cNvPr id="6" name="Рисунок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3573016"/>
            <a:ext cx="4321132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Застосування логарифмів у астрономії</a:t>
            </a:r>
            <a:endParaRPr lang="uk-UA" dirty="0"/>
          </a:p>
        </p:txBody>
      </p:sp>
      <p:sp>
        <p:nvSpPr>
          <p:cNvPr id="4" name="Объект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1943100" y="1989138"/>
            <a:ext cx="6591300" cy="4464050"/>
          </a:xfrm>
          <a:blipFill>
            <a:blip r:embed="rId3" cstate="print"/>
            <a:stretch>
              <a:fillRect l="-648" t="-742" r="-1018"/>
            </a:stretch>
          </a:blipFill>
        </p:spPr>
        <p:txBody>
          <a:bodyPr/>
          <a:lstStyle/>
          <a:p>
            <a:pPr>
              <a:buNone/>
            </a:pPr>
            <a:r>
              <a:rPr lang="ru-RU" dirty="0">
                <a:noFill/>
              </a:rPr>
              <a:t> </a:t>
            </a:r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3789040"/>
            <a:ext cx="4356025" cy="21596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Підсумок уроку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 smtClean="0"/>
          </a:p>
          <a:p>
            <a:endParaRPr lang="uk-UA" dirty="0" smtClean="0"/>
          </a:p>
          <a:p>
            <a:pPr>
              <a:lnSpc>
                <a:spcPct val="150000"/>
              </a:lnSpc>
            </a:pPr>
            <a:r>
              <a:rPr lang="uk-UA" dirty="0" smtClean="0"/>
              <a:t>Що відчували сьогодні на уроці?</a:t>
            </a:r>
          </a:p>
          <a:p>
            <a:pPr>
              <a:lnSpc>
                <a:spcPct val="150000"/>
              </a:lnSpc>
            </a:pPr>
            <a:r>
              <a:rPr lang="uk-UA" dirty="0" smtClean="0"/>
              <a:t>З якими труднощами ви зустрілися?</a:t>
            </a:r>
          </a:p>
          <a:p>
            <a:pPr>
              <a:lnSpc>
                <a:spcPct val="150000"/>
              </a:lnSpc>
            </a:pPr>
            <a:r>
              <a:rPr lang="uk-UA" dirty="0" smtClean="0"/>
              <a:t>Що було сьогодні на уроці незвичайного?</a:t>
            </a:r>
          </a:p>
          <a:p>
            <a:pPr>
              <a:lnSpc>
                <a:spcPct val="150000"/>
              </a:lnSpc>
            </a:pPr>
            <a:r>
              <a:rPr lang="uk-UA" dirty="0" smtClean="0"/>
              <a:t>Що запам'ятали з уроку?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/>
              <a:t>Домашне</a:t>
            </a:r>
            <a:r>
              <a:rPr lang="uk-UA" dirty="0" smtClean="0"/>
              <a:t> завдання</a:t>
            </a:r>
            <a:endParaRPr lang="uk-UA" dirty="0"/>
          </a:p>
        </p:txBody>
      </p:sp>
      <p:sp>
        <p:nvSpPr>
          <p:cNvPr id="4" name="Объект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1943100" y="1484313"/>
            <a:ext cx="6591300" cy="4681537"/>
          </a:xfrm>
          <a:blipFill>
            <a:blip r:embed="rId3" cstate="print">
              <a:lum bright="-20000" contrast="10000"/>
            </a:blip>
            <a:stretch>
              <a:fillRect l="-648" t="-742"/>
            </a:stretch>
          </a:blipFill>
        </p:spPr>
        <p:txBody>
          <a:bodyPr/>
          <a:lstStyle/>
          <a:p>
            <a:pPr>
              <a:buNone/>
            </a:pPr>
            <a:r>
              <a:rPr lang="ru-RU" dirty="0">
                <a:noFill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42416" y="1094211"/>
            <a:ext cx="6600451" cy="2262781"/>
          </a:xfrm>
        </p:spPr>
        <p:txBody>
          <a:bodyPr/>
          <a:lstStyle/>
          <a:p>
            <a:r>
              <a:rPr lang="uk-UA" dirty="0" smtClean="0"/>
              <a:t>Тема:</a:t>
            </a:r>
            <a:br>
              <a:rPr lang="uk-UA" dirty="0" smtClean="0"/>
            </a:br>
            <a:r>
              <a:rPr lang="uk-UA" dirty="0" smtClean="0"/>
              <a:t>Логарифми </a:t>
            </a:r>
            <a:endParaRPr lang="uk-UA" dirty="0"/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3869952" y="3861048"/>
            <a:ext cx="4662488" cy="206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algn="r" eaLnBrk="1" hangingPunct="1">
              <a:lnSpc>
                <a:spcPct val="107000"/>
              </a:lnSpc>
            </a:pPr>
            <a:r>
              <a:rPr lang="uk-UA" sz="1200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«Музика може підносити або заспокоювати душу, </a:t>
            </a:r>
            <a:endParaRPr lang="ru-RU" sz="12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457200" algn="r" eaLnBrk="1" hangingPunct="1">
              <a:lnSpc>
                <a:spcPct val="107000"/>
              </a:lnSpc>
            </a:pPr>
            <a:r>
              <a:rPr lang="uk-UA" sz="1200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Живопис – радувати око,</a:t>
            </a:r>
            <a:endParaRPr lang="ru-RU" sz="12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457200" algn="r" eaLnBrk="1" hangingPunct="1">
              <a:lnSpc>
                <a:spcPct val="107000"/>
              </a:lnSpc>
            </a:pPr>
            <a:r>
              <a:rPr lang="uk-UA" sz="1200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Поезія – пробуджувати почуття ,</a:t>
            </a:r>
            <a:endParaRPr lang="ru-RU" sz="12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457200" algn="r" eaLnBrk="1" hangingPunct="1">
              <a:lnSpc>
                <a:spcPct val="107000"/>
              </a:lnSpc>
            </a:pPr>
            <a:r>
              <a:rPr lang="uk-UA" sz="1200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Філософія – задовольняти потреби розуму,</a:t>
            </a:r>
            <a:endParaRPr lang="ru-RU" sz="12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457200" algn="r" eaLnBrk="1" hangingPunct="1">
              <a:lnSpc>
                <a:spcPct val="107000"/>
              </a:lnSpc>
            </a:pPr>
            <a:r>
              <a:rPr lang="uk-UA" sz="1200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Інженерна справа – удосконалювати матеріальну сторону життя людей, а математика здатна досягти всіх цих цілей.»</a:t>
            </a:r>
            <a:endParaRPr lang="ru-RU" sz="12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457200" algn="r" eaLnBrk="1" hangingPunct="1">
              <a:lnSpc>
                <a:spcPct val="107000"/>
              </a:lnSpc>
            </a:pPr>
            <a:r>
              <a:rPr lang="uk-UA" sz="1200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endParaRPr lang="ru-RU" sz="12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457200" algn="r" eaLnBrk="1" hangingPunct="1">
              <a:lnSpc>
                <a:spcPct val="107000"/>
              </a:lnSpc>
            </a:pPr>
            <a:r>
              <a:rPr lang="uk-UA" sz="1200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Американський математик </a:t>
            </a:r>
            <a:endParaRPr lang="ru-RU" sz="12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457200" algn="r" eaLnBrk="1" hangingPunct="1">
              <a:lnSpc>
                <a:spcPct val="107000"/>
              </a:lnSpc>
              <a:spcAft>
                <a:spcPts val="800"/>
              </a:spcAft>
            </a:pPr>
            <a:r>
              <a:rPr lang="uk-UA" sz="1200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Моріс </a:t>
            </a:r>
            <a:r>
              <a:rPr lang="uk-UA" sz="1200" i="1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Клайн</a:t>
            </a:r>
            <a:endParaRPr lang="ru-RU" sz="12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945201" y="2420888"/>
            <a:ext cx="6589199" cy="1280890"/>
          </a:xfrm>
        </p:spPr>
        <p:txBody>
          <a:bodyPr/>
          <a:lstStyle/>
          <a:p>
            <a:pPr algn="ctr"/>
            <a:r>
              <a:rPr lang="uk-UA" dirty="0" smtClean="0"/>
              <a:t>До зустрічі.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Мета уроку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dirty="0" smtClean="0"/>
              <a:t>сформувати поняття логарифма числа, десяткового та натурального логарифмів; </a:t>
            </a:r>
            <a:endParaRPr lang="uk-UA" dirty="0" smtClean="0"/>
          </a:p>
          <a:p>
            <a:pPr lvl="0"/>
            <a:r>
              <a:rPr lang="uk-UA" dirty="0" smtClean="0"/>
              <a:t>домогтися </a:t>
            </a:r>
            <a:r>
              <a:rPr lang="uk-UA" dirty="0" smtClean="0"/>
              <a:t>засвоєння основної логарифмічної тотожності; </a:t>
            </a:r>
            <a:endParaRPr lang="uk-UA" dirty="0" smtClean="0"/>
          </a:p>
          <a:p>
            <a:pPr lvl="0"/>
            <a:r>
              <a:rPr lang="uk-UA" dirty="0" smtClean="0"/>
              <a:t>сформувати </a:t>
            </a:r>
            <a:r>
              <a:rPr lang="uk-UA" dirty="0" smtClean="0"/>
              <a:t>вміння застосовувати означення логарифма та основної логарифмічної тотожності до розв’язування для якісної підготовки до ЗНО.</a:t>
            </a:r>
          </a:p>
          <a:p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Завдання уроку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150000"/>
              </a:lnSpc>
            </a:pPr>
            <a:r>
              <a:rPr lang="uk-UA" dirty="0" smtClean="0"/>
              <a:t>н</a:t>
            </a:r>
            <a:r>
              <a:rPr lang="uk-UA" dirty="0" smtClean="0"/>
              <a:t>авчитися ставити </a:t>
            </a:r>
            <a:r>
              <a:rPr lang="uk-UA" dirty="0" smtClean="0"/>
              <a:t>запитання й розпізнавати проблему; </a:t>
            </a:r>
            <a:endParaRPr lang="uk-UA" dirty="0" smtClean="0"/>
          </a:p>
          <a:p>
            <a:pPr lvl="0">
              <a:lnSpc>
                <a:spcPct val="150000"/>
              </a:lnSpc>
            </a:pPr>
            <a:r>
              <a:rPr lang="uk-U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доречно та коректно вживати в мовленні математичну термінологію</a:t>
            </a:r>
            <a:r>
              <a:rPr lang="uk-U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;</a:t>
            </a:r>
          </a:p>
          <a:p>
            <a:pPr lvl="0">
              <a:lnSpc>
                <a:spcPct val="150000"/>
              </a:lnSpc>
            </a:pPr>
            <a:r>
              <a:rPr lang="uk-UA" dirty="0" smtClean="0"/>
              <a:t>чітко, </a:t>
            </a:r>
            <a:r>
              <a:rPr lang="uk-UA" dirty="0" smtClean="0"/>
              <a:t>лаконічно та зрозуміло формулювати </a:t>
            </a:r>
            <a:r>
              <a:rPr lang="uk-UA" dirty="0" smtClean="0"/>
              <a:t>думку; </a:t>
            </a:r>
            <a:endParaRPr lang="uk-UA" dirty="0" smtClean="0"/>
          </a:p>
          <a:p>
            <a:pPr>
              <a:lnSpc>
                <a:spcPct val="150000"/>
              </a:lnSpc>
            </a:pPr>
            <a:r>
              <a:rPr lang="uk-UA" dirty="0" smtClean="0"/>
              <a:t>у</a:t>
            </a:r>
            <a:r>
              <a:rPr lang="uk-UA" dirty="0" smtClean="0"/>
              <a:t>міння </a:t>
            </a:r>
            <a:r>
              <a:rPr lang="uk-UA" dirty="0" smtClean="0"/>
              <a:t>визначати мету навчальної </a:t>
            </a:r>
            <a:r>
              <a:rPr lang="uk-UA" dirty="0" smtClean="0"/>
              <a:t>діяльності.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Для уроку нам необхідно підготувати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lnSpc>
                <a:spcPct val="150000"/>
              </a:lnSpc>
              <a:buFont typeface="+mj-lt"/>
              <a:buAutoNum type="arabicPeriod"/>
            </a:pPr>
            <a:r>
              <a:rPr lang="uk-UA" dirty="0" smtClean="0"/>
              <a:t>Підручник а</a:t>
            </a:r>
            <a:r>
              <a:rPr lang="uk-UA" dirty="0" smtClean="0"/>
              <a:t>лгебра </a:t>
            </a:r>
            <a:r>
              <a:rPr lang="uk-UA" dirty="0" smtClean="0"/>
              <a:t>і початки аналізу 11</a:t>
            </a:r>
            <a:r>
              <a:rPr lang="uk-UA" b="1" u="sng" dirty="0" smtClean="0"/>
              <a:t> </a:t>
            </a:r>
            <a:r>
              <a:rPr lang="uk-UA" dirty="0" smtClean="0"/>
              <a:t>клас</a:t>
            </a:r>
            <a:r>
              <a:rPr lang="uk-UA" dirty="0" smtClean="0"/>
              <a:t>.</a:t>
            </a:r>
            <a:r>
              <a:rPr lang="uk-UA" dirty="0" smtClean="0"/>
              <a:t> </a:t>
            </a:r>
          </a:p>
          <a:p>
            <a:pPr lvl="1">
              <a:lnSpc>
                <a:spcPct val="150000"/>
              </a:lnSpc>
              <a:buNone/>
            </a:pPr>
            <a:r>
              <a:rPr lang="uk-UA" dirty="0" smtClean="0"/>
              <a:t>	</a:t>
            </a:r>
            <a:r>
              <a:rPr lang="uk-UA" dirty="0" smtClean="0"/>
              <a:t>Автор </a:t>
            </a:r>
            <a:r>
              <a:rPr lang="uk-UA" dirty="0" err="1" smtClean="0"/>
              <a:t>Нелін</a:t>
            </a:r>
            <a:r>
              <a:rPr lang="uk-UA" dirty="0" smtClean="0"/>
              <a:t> Є.П.</a:t>
            </a:r>
          </a:p>
          <a:p>
            <a:pPr lvl="1">
              <a:lnSpc>
                <a:spcPct val="150000"/>
              </a:lnSpc>
              <a:buFont typeface="+mj-lt"/>
              <a:buAutoNum type="arabicPeriod"/>
            </a:pPr>
            <a:r>
              <a:rPr lang="uk-UA" dirty="0" smtClean="0">
                <a:cs typeface="Times New Roman" panose="02020603050405020304" pitchFamily="18" charset="0"/>
              </a:rPr>
              <a:t>Зошит.</a:t>
            </a:r>
          </a:p>
          <a:p>
            <a:pPr lvl="1">
              <a:lnSpc>
                <a:spcPct val="150000"/>
              </a:lnSpc>
              <a:buFont typeface="+mj-lt"/>
              <a:buAutoNum type="arabicPeriod"/>
            </a:pPr>
            <a:r>
              <a:rPr lang="uk-UA" dirty="0" smtClean="0">
                <a:cs typeface="Times New Roman" panose="02020603050405020304" pitchFamily="18" charset="0"/>
              </a:rPr>
              <a:t>Ручку.</a:t>
            </a:r>
          </a:p>
          <a:p>
            <a:pPr lvl="1">
              <a:lnSpc>
                <a:spcPct val="150000"/>
              </a:lnSpc>
              <a:buFont typeface="+mj-lt"/>
              <a:buAutoNum type="arabicPeriod"/>
            </a:pPr>
            <a:r>
              <a:rPr lang="uk-UA" dirty="0" smtClean="0">
                <a:cs typeface="Times New Roman" panose="02020603050405020304" pitchFamily="18" charset="0"/>
              </a:rPr>
              <a:t> А також</a:t>
            </a:r>
            <a:r>
              <a:rPr lang="uk-UA" baseline="0" dirty="0" smtClean="0">
                <a:cs typeface="Times New Roman" panose="02020603050405020304" pitchFamily="18" charset="0"/>
              </a:rPr>
              <a:t> о</a:t>
            </a:r>
            <a:r>
              <a:rPr lang="uk-UA" dirty="0" smtClean="0">
                <a:cs typeface="Times New Roman" panose="02020603050405020304" pitchFamily="18" charset="0"/>
              </a:rPr>
              <a:t>собисту увагу, </a:t>
            </a:r>
          </a:p>
          <a:p>
            <a:pPr lvl="1">
              <a:lnSpc>
                <a:spcPct val="150000"/>
              </a:lnSpc>
              <a:buNone/>
            </a:pPr>
            <a:r>
              <a:rPr lang="uk-UA" dirty="0" smtClean="0">
                <a:cs typeface="Times New Roman" panose="02020603050405020304" pitchFamily="18" charset="0"/>
              </a:rPr>
              <a:t>	бажання дізнатись щось нове,</a:t>
            </a:r>
          </a:p>
          <a:p>
            <a:pPr lvl="1">
              <a:lnSpc>
                <a:spcPct val="150000"/>
              </a:lnSpc>
              <a:buNone/>
            </a:pPr>
            <a:r>
              <a:rPr lang="uk-UA" dirty="0" smtClean="0">
                <a:cs typeface="Times New Roman" panose="02020603050405020304" pitchFamily="18" charset="0"/>
              </a:rPr>
              <a:t>	налаштувати логічне мислення. </a:t>
            </a:r>
          </a:p>
          <a:p>
            <a:pPr lvl="1">
              <a:lnSpc>
                <a:spcPct val="150000"/>
              </a:lnSpc>
              <a:buNone/>
            </a:pPr>
            <a:r>
              <a:rPr lang="uk-UA" dirty="0" smtClean="0">
                <a:cs typeface="Times New Roman" panose="02020603050405020304" pitchFamily="18" charset="0"/>
              </a:rPr>
              <a:t>	</a:t>
            </a:r>
            <a:endParaRPr lang="uk-UA" dirty="0" smtClean="0"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Розминка 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Обчисліть:</a:t>
            </a:r>
          </a:p>
          <a:p>
            <a:pPr lvl="1">
              <a:buFont typeface="+mj-lt"/>
              <a:buAutoNum type="arabicPeriod"/>
            </a:pPr>
            <a:r>
              <a:rPr lang="uk-UA" sz="1800" dirty="0" smtClean="0"/>
              <a:t>4</a:t>
            </a:r>
            <a:r>
              <a:rPr lang="uk-UA" sz="1800" baseline="30000" dirty="0" smtClean="0"/>
              <a:t>3</a:t>
            </a:r>
            <a:r>
              <a:rPr lang="uk-UA" sz="1800" dirty="0" smtClean="0"/>
              <a:t>=</a:t>
            </a:r>
          </a:p>
          <a:p>
            <a:pPr lvl="1">
              <a:buFont typeface="+mj-lt"/>
              <a:buAutoNum type="arabicPeriod"/>
            </a:pPr>
            <a:r>
              <a:rPr lang="uk-UA" sz="1800" dirty="0" smtClean="0"/>
              <a:t>0,5</a:t>
            </a:r>
            <a:r>
              <a:rPr lang="uk-UA" sz="1800" baseline="30000" dirty="0" smtClean="0"/>
              <a:t>-3</a:t>
            </a:r>
            <a:r>
              <a:rPr lang="uk-UA" sz="1800" dirty="0" smtClean="0"/>
              <a:t>=</a:t>
            </a:r>
          </a:p>
          <a:p>
            <a:pPr lvl="1">
              <a:buFont typeface="+mj-lt"/>
              <a:buAutoNum type="arabicPeriod"/>
            </a:pPr>
            <a:r>
              <a:rPr lang="uk-UA" sz="1800" dirty="0" smtClean="0"/>
              <a:t>2</a:t>
            </a:r>
            <a:r>
              <a:rPr lang="uk-UA" sz="1800" baseline="30000" dirty="0" smtClean="0"/>
              <a:t>-5</a:t>
            </a:r>
            <a:r>
              <a:rPr lang="uk-UA" sz="1800" dirty="0" smtClean="0"/>
              <a:t>=</a:t>
            </a:r>
          </a:p>
          <a:p>
            <a:r>
              <a:rPr lang="uk-UA" dirty="0" smtClean="0"/>
              <a:t>Розв'яжіть рівняння:</a:t>
            </a:r>
          </a:p>
          <a:p>
            <a:pPr lvl="1">
              <a:buFont typeface="+mj-lt"/>
              <a:buAutoNum type="arabicPeriod"/>
            </a:pPr>
            <a:r>
              <a:rPr lang="uk-UA" sz="1800" dirty="0" smtClean="0"/>
              <a:t>7</a:t>
            </a:r>
            <a:r>
              <a:rPr lang="uk-UA" sz="1800" baseline="30000" dirty="0" smtClean="0"/>
              <a:t>х</a:t>
            </a:r>
            <a:r>
              <a:rPr lang="uk-UA" sz="1800" dirty="0" smtClean="0"/>
              <a:t>=49</a:t>
            </a:r>
          </a:p>
          <a:p>
            <a:pPr lvl="1">
              <a:buFont typeface="+mj-lt"/>
              <a:buAutoNum type="arabicPeriod"/>
            </a:pPr>
            <a:r>
              <a:rPr lang="uk-UA" sz="1800" dirty="0" smtClean="0"/>
              <a:t>0,5</a:t>
            </a:r>
            <a:r>
              <a:rPr lang="uk-UA" sz="1800" baseline="30000" dirty="0" smtClean="0"/>
              <a:t>х</a:t>
            </a:r>
            <a:r>
              <a:rPr lang="uk-UA" sz="1800" dirty="0" smtClean="0"/>
              <a:t>=2</a:t>
            </a:r>
          </a:p>
          <a:p>
            <a:pPr marL="342900" lvl="1" indent="-342900"/>
            <a:r>
              <a:rPr lang="uk-UA" sz="1800" dirty="0" smtClean="0"/>
              <a:t>Скільки коренів має рівняння:</a:t>
            </a:r>
          </a:p>
          <a:p>
            <a:pPr marL="800100" lvl="1" indent="-342900">
              <a:buFont typeface="+mj-lt"/>
              <a:buAutoNum type="arabicPeriod"/>
            </a:pPr>
            <a:r>
              <a:rPr lang="uk-UA" sz="1800" dirty="0" smtClean="0"/>
              <a:t>2</a:t>
            </a:r>
            <a:r>
              <a:rPr lang="uk-UA" sz="1800" baseline="30000" dirty="0" smtClean="0"/>
              <a:t>х</a:t>
            </a:r>
            <a:r>
              <a:rPr lang="uk-UA" sz="1800" dirty="0" smtClean="0"/>
              <a:t>=3</a:t>
            </a:r>
            <a:endParaRPr lang="uk-UA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Історична довідка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uk-UA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У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VIII </a:t>
            </a: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столітті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індійський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математик </a:t>
            </a: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Вірасена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розвинув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концепцію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ардхакчеди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</a:t>
            </a:r>
            <a:endParaRPr lang="uk-UA" dirty="0" smtClean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uk-UA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У 1544 року </a:t>
            </a:r>
            <a:r>
              <a:rPr lang="uk-UA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Михаель</a:t>
            </a:r>
            <a:r>
              <a:rPr lang="uk-UA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uk-UA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Штифель</a:t>
            </a:r>
            <a:r>
              <a:rPr lang="uk-UA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опублікував таблицю цілих чисел і степенів двійки, які їм відповідають.</a:t>
            </a:r>
            <a:endParaRPr lang="uk-UA" dirty="0" smtClean="0"/>
          </a:p>
          <a:p>
            <a:pPr>
              <a:lnSpc>
                <a:spcPct val="150000"/>
              </a:lnSpc>
            </a:pPr>
            <a:r>
              <a:rPr lang="uk-UA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У</a:t>
            </a:r>
            <a:r>
              <a:rPr lang="uk-UA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1614 році Джон </a:t>
            </a:r>
            <a:r>
              <a:rPr lang="uk-UA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Непер</a:t>
            </a:r>
            <a:r>
              <a:rPr lang="uk-UA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uk-UA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опубліковав</a:t>
            </a:r>
            <a:r>
              <a:rPr lang="uk-UA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метод логарифмування.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Означення логарифма числа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Логарифмом </a:t>
            </a: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додатного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числа </a:t>
            </a:r>
            <a:r>
              <a:rPr lang="ru-RU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В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з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основою </a:t>
            </a:r>
            <a:r>
              <a:rPr lang="ru-RU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А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(де </a:t>
            </a:r>
            <a:r>
              <a:rPr lang="ru-RU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А</a:t>
            </a:r>
            <a:r>
              <a:rPr lang="en-US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&gt; 0 </a:t>
            </a:r>
            <a:r>
              <a:rPr lang="ru-RU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та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А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не </a:t>
            </a: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дорівнює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0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) </a:t>
            </a: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називається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показник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степеня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, до </a:t>
            </a: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якого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потрібно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піднести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А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,</a:t>
            </a: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щоб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отримати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В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.</a:t>
            </a:r>
          </a:p>
          <a:p>
            <a:pPr>
              <a:lnSpc>
                <a:spcPct val="150000"/>
              </a:lnSpc>
            </a:pPr>
            <a:endParaRPr lang="ru-RU" dirty="0" smtClean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ru-RU" dirty="0" smtClean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Приклади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:</a:t>
            </a:r>
            <a:endParaRPr lang="ru-RU" dirty="0" smtClean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endParaRPr lang="uk-UA" dirty="0"/>
          </a:p>
        </p:txBody>
      </p:sp>
      <p:graphicFrame>
        <p:nvGraphicFramePr>
          <p:cNvPr id="8200" name="Object 8"/>
          <p:cNvGraphicFramePr>
            <a:graphicFrameLocks noChangeAspect="1"/>
          </p:cNvGraphicFramePr>
          <p:nvPr/>
        </p:nvGraphicFramePr>
        <p:xfrm>
          <a:off x="2411760" y="3861048"/>
          <a:ext cx="1476598" cy="580175"/>
        </p:xfrm>
        <a:graphic>
          <a:graphicData uri="http://schemas.openxmlformats.org/presentationml/2006/ole">
            <p:oleObj spid="_x0000_s65538" name="Формула" r:id="rId4" imgW="622030" imgH="228501" progId="Equation.3">
              <p:embed/>
            </p:oleObj>
          </a:graphicData>
        </a:graphic>
      </p:graphicFrame>
      <p:graphicFrame>
        <p:nvGraphicFramePr>
          <p:cNvPr id="8202" name="Object 10"/>
          <p:cNvGraphicFramePr>
            <a:graphicFrameLocks noChangeAspect="1"/>
          </p:cNvGraphicFramePr>
          <p:nvPr/>
        </p:nvGraphicFramePr>
        <p:xfrm>
          <a:off x="4715867" y="3834428"/>
          <a:ext cx="1008261" cy="458668"/>
        </p:xfrm>
        <a:graphic>
          <a:graphicData uri="http://schemas.openxmlformats.org/presentationml/2006/ole">
            <p:oleObj spid="_x0000_s65539" name="Формула" r:id="rId5" imgW="418918" imgH="203112" progId="Equation.3">
              <p:embed/>
            </p:oleObj>
          </a:graphicData>
        </a:graphic>
      </p:graphicFrame>
      <p:graphicFrame>
        <p:nvGraphicFramePr>
          <p:cNvPr id="8211" name="Object 19"/>
          <p:cNvGraphicFramePr>
            <a:graphicFrameLocks noChangeAspect="1"/>
          </p:cNvGraphicFramePr>
          <p:nvPr/>
        </p:nvGraphicFramePr>
        <p:xfrm>
          <a:off x="5940152" y="5445224"/>
          <a:ext cx="1845785" cy="412195"/>
        </p:xfrm>
        <a:graphic>
          <a:graphicData uri="http://schemas.openxmlformats.org/presentationml/2006/ole">
            <p:oleObj spid="_x0000_s65540" name="Формула" r:id="rId6" imgW="990360" imgH="228600" progId="Equation.3">
              <p:embed/>
            </p:oleObj>
          </a:graphicData>
        </a:graphic>
      </p:graphicFrame>
      <p:graphicFrame>
        <p:nvGraphicFramePr>
          <p:cNvPr id="8215" name="Object 23"/>
          <p:cNvGraphicFramePr>
            <a:graphicFrameLocks noChangeAspect="1"/>
          </p:cNvGraphicFramePr>
          <p:nvPr/>
        </p:nvGraphicFramePr>
        <p:xfrm>
          <a:off x="3851920" y="5445224"/>
          <a:ext cx="1350746" cy="412195"/>
        </p:xfrm>
        <a:graphic>
          <a:graphicData uri="http://schemas.openxmlformats.org/presentationml/2006/ole">
            <p:oleObj spid="_x0000_s65541" name="Формула" r:id="rId7" imgW="774360" imgH="228600" progId="Equation.3">
              <p:embed/>
            </p:oleObj>
          </a:graphicData>
        </a:graphic>
      </p:graphicFrame>
      <p:graphicFrame>
        <p:nvGraphicFramePr>
          <p:cNvPr id="8219" name="Object 27"/>
          <p:cNvGraphicFramePr>
            <a:graphicFrameLocks noChangeAspect="1"/>
          </p:cNvGraphicFramePr>
          <p:nvPr/>
        </p:nvGraphicFramePr>
        <p:xfrm>
          <a:off x="2267744" y="4365104"/>
          <a:ext cx="842207" cy="393277"/>
        </p:xfrm>
        <a:graphic>
          <a:graphicData uri="http://schemas.openxmlformats.org/presentationml/2006/ole">
            <p:oleObj spid="_x0000_s65542" name="Формула" r:id="rId8" imgW="355138" imgH="177569" progId="Equation.3">
              <p:embed/>
            </p:oleObj>
          </a:graphicData>
        </a:graphic>
      </p:graphicFrame>
      <p:graphicFrame>
        <p:nvGraphicFramePr>
          <p:cNvPr id="8221" name="Object 29"/>
          <p:cNvGraphicFramePr>
            <a:graphicFrameLocks noChangeAspect="1"/>
          </p:cNvGraphicFramePr>
          <p:nvPr/>
        </p:nvGraphicFramePr>
        <p:xfrm>
          <a:off x="4716016" y="4365104"/>
          <a:ext cx="648072" cy="377645"/>
        </p:xfrm>
        <a:graphic>
          <a:graphicData uri="http://schemas.openxmlformats.org/presentationml/2006/ole">
            <p:oleObj spid="_x0000_s65543" name="Формула" r:id="rId9" imgW="329914" imgH="177646" progId="Equation.3">
              <p:embed/>
            </p:oleObj>
          </a:graphicData>
        </a:graphic>
      </p:graphicFrame>
      <p:graphicFrame>
        <p:nvGraphicFramePr>
          <p:cNvPr id="8223" name="Object 31"/>
          <p:cNvGraphicFramePr>
            <a:graphicFrameLocks noChangeAspect="1"/>
          </p:cNvGraphicFramePr>
          <p:nvPr/>
        </p:nvGraphicFramePr>
        <p:xfrm>
          <a:off x="6739009" y="4365104"/>
          <a:ext cx="785319" cy="393277"/>
        </p:xfrm>
        <a:graphic>
          <a:graphicData uri="http://schemas.openxmlformats.org/presentationml/2006/ole">
            <p:oleObj spid="_x0000_s65544" name="Формула" r:id="rId10" imgW="355138" imgH="177569" progId="Equation.3">
              <p:embed/>
            </p:oleObj>
          </a:graphicData>
        </a:graphic>
      </p:graphicFrame>
      <p:graphicFrame>
        <p:nvGraphicFramePr>
          <p:cNvPr id="8225" name="Object 33"/>
          <p:cNvGraphicFramePr>
            <a:graphicFrameLocks noChangeAspect="1"/>
          </p:cNvGraphicFramePr>
          <p:nvPr/>
        </p:nvGraphicFramePr>
        <p:xfrm>
          <a:off x="6692236" y="3834428"/>
          <a:ext cx="1192132" cy="458668"/>
        </p:xfrm>
        <a:graphic>
          <a:graphicData uri="http://schemas.openxmlformats.org/presentationml/2006/ole">
            <p:oleObj spid="_x0000_s65545" name="Формула" r:id="rId11" imgW="558558" imgH="203112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uk-UA" dirty="0" smtClean="0"/>
              <a:t>Десяткові </a:t>
            </a:r>
            <a:r>
              <a:rPr lang="uk-UA" dirty="0" smtClean="0"/>
              <a:t>логарифми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42415" y="2133600"/>
            <a:ext cx="6806049" cy="3777622"/>
          </a:xfrm>
        </p:spPr>
        <p:txBody>
          <a:bodyPr/>
          <a:lstStyle/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dirty="0" smtClean="0">
              <a:solidFill>
                <a:srgbClr val="2021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solidFill>
                  <a:srgbClr val="202122"/>
                </a:solidFill>
                <a:cs typeface="Times New Roman" panose="02020603050405020304" pitchFamily="18" charset="0"/>
              </a:rPr>
              <a:t>Десяткові</a:t>
            </a:r>
            <a:r>
              <a:rPr lang="ru-RU" dirty="0" smtClean="0">
                <a:solidFill>
                  <a:srgbClr val="202122"/>
                </a:solidFill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202122"/>
                </a:solidFill>
                <a:cs typeface="Times New Roman" panose="02020603050405020304" pitchFamily="18" charset="0"/>
              </a:rPr>
              <a:t>логарифми</a:t>
            </a:r>
            <a:r>
              <a:rPr lang="ru-RU" dirty="0" smtClean="0">
                <a:solidFill>
                  <a:srgbClr val="202122"/>
                </a:solidFill>
                <a:cs typeface="Times New Roman" panose="02020603050405020304" pitchFamily="18" charset="0"/>
              </a:rPr>
              <a:t> – </a:t>
            </a:r>
            <a:r>
              <a:rPr lang="ru-RU" dirty="0" err="1" smtClean="0">
                <a:solidFill>
                  <a:srgbClr val="202122"/>
                </a:solidFill>
                <a:cs typeface="Times New Roman" panose="02020603050405020304" pitchFamily="18" charset="0"/>
              </a:rPr>
              <a:t>це</a:t>
            </a:r>
            <a:r>
              <a:rPr lang="ru-RU" dirty="0" smtClean="0">
                <a:solidFill>
                  <a:srgbClr val="202122"/>
                </a:solidFill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202122"/>
                </a:solidFill>
                <a:cs typeface="Times New Roman" panose="02020603050405020304" pitchFamily="18" charset="0"/>
              </a:rPr>
              <a:t>логарифми</a:t>
            </a:r>
            <a:r>
              <a:rPr lang="ru-RU" dirty="0" smtClean="0">
                <a:solidFill>
                  <a:srgbClr val="202122"/>
                </a:solidFill>
                <a:cs typeface="Times New Roman" panose="02020603050405020304" pitchFamily="18" charset="0"/>
              </a:rPr>
              <a:t> за основою 10 </a:t>
            </a: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dirty="0" smtClean="0">
                <a:solidFill>
                  <a:srgbClr val="202122"/>
                </a:solidFill>
                <a:cs typeface="Times New Roman" panose="02020603050405020304" pitchFamily="18" charset="0"/>
              </a:rPr>
              <a:t>	(</a:t>
            </a:r>
            <a:r>
              <a:rPr lang="ru-RU" dirty="0" err="1" smtClean="0">
                <a:solidFill>
                  <a:srgbClr val="202122"/>
                </a:solidFill>
                <a:cs typeface="Times New Roman" panose="02020603050405020304" pitchFamily="18" charset="0"/>
              </a:rPr>
              <a:t>позначаються</a:t>
            </a:r>
            <a:r>
              <a:rPr lang="ru-RU" dirty="0" smtClean="0">
                <a:solidFill>
                  <a:srgbClr val="202122"/>
                </a:solidFill>
                <a:cs typeface="Times New Roman" panose="02020603050405020304" pitchFamily="18" charset="0"/>
              </a:rPr>
              <a:t> як </a:t>
            </a:r>
            <a:r>
              <a:rPr lang="en-US" dirty="0" err="1" smtClean="0">
                <a:solidFill>
                  <a:srgbClr val="202122"/>
                </a:solidFill>
                <a:cs typeface="Times New Roman" panose="02020603050405020304" pitchFamily="18" charset="0"/>
              </a:rPr>
              <a:t>lg</a:t>
            </a:r>
            <a:r>
              <a:rPr lang="en-US" dirty="0" smtClean="0">
                <a:solidFill>
                  <a:srgbClr val="202122"/>
                </a:solidFill>
                <a:cs typeface="Times New Roman" panose="02020603050405020304" pitchFamily="18" charset="0"/>
              </a:rPr>
              <a:t> a</a:t>
            </a:r>
            <a:r>
              <a:rPr lang="ru-RU" dirty="0" smtClean="0">
                <a:solidFill>
                  <a:srgbClr val="202122"/>
                </a:solidFill>
                <a:cs typeface="Times New Roman" panose="02020603050405020304" pitchFamily="18" charset="0"/>
              </a:rPr>
              <a:t>).</a:t>
            </a:r>
            <a:endParaRPr lang="ru-RU" dirty="0" smtClean="0">
              <a:solidFill>
                <a:srgbClr val="202122"/>
              </a:solidFill>
              <a:cs typeface="Times New Roman" panose="02020603050405020304" pitchFamily="18" charset="0"/>
            </a:endParaRPr>
          </a:p>
          <a:p>
            <a:endParaRPr lang="uk-UA" dirty="0"/>
          </a:p>
        </p:txBody>
      </p:sp>
      <p:pic>
        <p:nvPicPr>
          <p:cNvPr id="4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33903" y="4293096"/>
            <a:ext cx="6926530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755</TotalTime>
  <Words>946</Words>
  <Application>Microsoft Office PowerPoint</Application>
  <PresentationFormat>Экран (4:3)</PresentationFormat>
  <Paragraphs>227</Paragraphs>
  <Slides>20</Slides>
  <Notes>20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9" baseType="lpstr">
      <vt:lpstr>Century Gothic</vt:lpstr>
      <vt:lpstr>Arial</vt:lpstr>
      <vt:lpstr>Wingdings 3</vt:lpstr>
      <vt:lpstr>Calibri</vt:lpstr>
      <vt:lpstr>Times New Roman</vt:lpstr>
      <vt:lpstr>Georgia</vt:lpstr>
      <vt:lpstr>Verdana</vt:lpstr>
      <vt:lpstr>Легкий дым</vt:lpstr>
      <vt:lpstr>Microsoft Equation 3.0</vt:lpstr>
      <vt:lpstr>Урок алгебри  11 клас</vt:lpstr>
      <vt:lpstr>Тема: Логарифми </vt:lpstr>
      <vt:lpstr>Мета уроку</vt:lpstr>
      <vt:lpstr>Завдання уроку</vt:lpstr>
      <vt:lpstr>Для уроку нам необхідно підготувати</vt:lpstr>
      <vt:lpstr>Розминка </vt:lpstr>
      <vt:lpstr>Історична довідка</vt:lpstr>
      <vt:lpstr>Означення логарифма числа</vt:lpstr>
      <vt:lpstr>Десяткові логарифми</vt:lpstr>
      <vt:lpstr>Десяткові логарифми</vt:lpstr>
      <vt:lpstr>Натуральні логарифми</vt:lpstr>
      <vt:lpstr>Властивості логарифмів</vt:lpstr>
      <vt:lpstr>Основна логарифмічна тотожність</vt:lpstr>
      <vt:lpstr>Робота в групах</vt:lpstr>
      <vt:lpstr>Застосування логарифмів у астрономії</vt:lpstr>
      <vt:lpstr>Застосування логарифмів у астрономії</vt:lpstr>
      <vt:lpstr>Застосування логарифмів у астрономії</vt:lpstr>
      <vt:lpstr>Підсумок уроку</vt:lpstr>
      <vt:lpstr>Домашне завдання</vt:lpstr>
      <vt:lpstr>До зустрічі.</vt:lpstr>
    </vt:vector>
  </TitlesOfParts>
  <Company>Администрация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ЛОГАРИФМЫ</dc:title>
  <dc:creator>ГМЦ</dc:creator>
  <cp:lastModifiedBy>RePack by SPecialiST</cp:lastModifiedBy>
  <cp:revision>49</cp:revision>
  <dcterms:created xsi:type="dcterms:W3CDTF">2004-01-28T08:22:37Z</dcterms:created>
  <dcterms:modified xsi:type="dcterms:W3CDTF">2021-02-13T19:05:45Z</dcterms:modified>
</cp:coreProperties>
</file>