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notesMasterIdLst>
    <p:notesMasterId r:id="rId23"/>
  </p:notesMasterIdLst>
  <p:sldIdLst>
    <p:sldId id="291" r:id="rId2"/>
    <p:sldId id="256" r:id="rId3"/>
    <p:sldId id="289" r:id="rId4"/>
    <p:sldId id="290" r:id="rId5"/>
    <p:sldId id="257" r:id="rId6"/>
    <p:sldId id="307" r:id="rId7"/>
    <p:sldId id="292" r:id="rId8"/>
    <p:sldId id="293" r:id="rId9"/>
    <p:sldId id="294" r:id="rId10"/>
    <p:sldId id="295" r:id="rId11"/>
    <p:sldId id="296" r:id="rId12"/>
    <p:sldId id="298" r:id="rId13"/>
    <p:sldId id="299" r:id="rId14"/>
    <p:sldId id="300" r:id="rId15"/>
    <p:sldId id="301" r:id="rId16"/>
    <p:sldId id="302" r:id="rId17"/>
    <p:sldId id="303" r:id="rId18"/>
    <p:sldId id="304" r:id="rId19"/>
    <p:sldId id="305" r:id="rId20"/>
    <p:sldId id="306" r:id="rId21"/>
    <p:sldId id="297" r:id="rId22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4528" autoAdjust="0"/>
  </p:normalViewPr>
  <p:slideViewPr>
    <p:cSldViewPr>
      <p:cViewPr>
        <p:scale>
          <a:sx n="60" d="100"/>
          <a:sy n="60" d="100"/>
        </p:scale>
        <p:origin x="-157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6FBC4C-DBE2-4C8E-9547-7A5E1A4CE2B8}" type="datetimeFigureOut">
              <a:rPr lang="uk-UA" smtClean="0"/>
              <a:t>13.02.2021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6F5257-0AC6-4C6C-85D1-6F19BBFA302F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B%D0%B5%D0%BE%D0%BD%D0%B0%D1%80%D0%B4_%D0%95%D0%B9%D0%BB%D0%B5%D1%80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C%D0%BD%D0%BE%D0%B3%D0%BE%D0%B3%D1%80%D0%B0%D0%BD%D0%BD%D0%B8%D0%BA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uk.wikipedia.org/wiki/%D0%9C%D0%BD%D0%BE%D0%B3%D0%BE%D0%BA%D1%83%D1%82%D0%BD%D0%B8%D0%BA" TargetMode="External"/><Relationship Id="rId4" Type="http://schemas.openxmlformats.org/officeDocument/2006/relationships/hyperlink" Target="https://uk.wikipedia.org/wiki/%D0%A1%D0%B8%D0%BC%D0%B5%D1%82%D1%80%D1%96%D1%8F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Доброго</a:t>
            </a:r>
            <a:r>
              <a:rPr lang="uk-UA" baseline="0" dirty="0" smtClean="0"/>
              <a:t> дня!</a:t>
            </a:r>
          </a:p>
          <a:p>
            <a:r>
              <a:rPr lang="uk-UA" baseline="0" dirty="0" smtClean="0"/>
              <a:t>Розпочинаємо урок геометрія у 11 класі.</a:t>
            </a:r>
            <a:endParaRPr lang="uk-UA" dirty="0" smtClean="0"/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F5257-0AC6-4C6C-85D1-6F19BBFA302F}" type="slidenum">
              <a:rPr lang="uk-UA" smtClean="0"/>
              <a:t>1</a:t>
            </a:fld>
            <a:endParaRPr lang="uk-UA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0B0080"/>
                </a:solidFill>
                <a:latin typeface="Times New Roman" pitchFamily="18" charset="0"/>
                <a:cs typeface="Times New Roman" pitchFamily="18" charset="0"/>
                <a:hlinkClick r:id="rId3" tooltip="Леонард Ейлер"/>
              </a:rPr>
              <a:t>Л. </a:t>
            </a:r>
            <a:r>
              <a:rPr lang="ru-RU" dirty="0" err="1" smtClean="0">
                <a:solidFill>
                  <a:srgbClr val="0B0080"/>
                </a:solidFill>
                <a:latin typeface="Times New Roman" pitchFamily="18" charset="0"/>
                <a:cs typeface="Times New Roman" pitchFamily="18" charset="0"/>
                <a:hlinkClick r:id="rId3" tooltip="Леонард Ейлер"/>
              </a:rPr>
              <a:t>Ейлером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була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виведена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 формула, </a:t>
            </a:r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зв'язує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 число вершин (В), граней (Г) </a:t>
            </a:r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 ребер (Р) </a:t>
            </a:r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будь-якого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опуклого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 многогранника простим </a:t>
            </a:r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співвідношенням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: В + Г = Р + 2.</a:t>
            </a:r>
          </a:p>
          <a:p>
            <a:endParaRPr lang="ru-RU" dirty="0" smtClean="0">
              <a:solidFill>
                <a:srgbClr val="20212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Відношення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кількості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 вершин правильного многогранника до </a:t>
            </a:r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кількості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 ребер </a:t>
            </a:r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однієї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грані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дорівнює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відношенню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кількості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 граней </a:t>
            </a:r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цього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 ж многогранника до </a:t>
            </a:r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кількості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 ребер, </a:t>
            </a:r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виходять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однієї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вершини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dirty="0" smtClean="0">
              <a:solidFill>
                <a:srgbClr val="20212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тетраедра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відношення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дорівнює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 4: 3, у </a:t>
            </a:r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гексаедр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октаедра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 — 2: 1, а у </a:t>
            </a:r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додекаедра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ікосаедра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 — 4: 1.</a:t>
            </a:r>
          </a:p>
          <a:p>
            <a:endParaRPr lang="uk-UA" dirty="0" smtClean="0"/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F5257-0AC6-4C6C-85D1-6F19BBFA302F}" type="slidenum">
              <a:rPr lang="uk-UA" smtClean="0"/>
              <a:t>10</a:t>
            </a:fld>
            <a:endParaRPr lang="uk-UA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Давайте розглянемо приклади правильних многокутників у побуті та мистецтві</a:t>
            </a:r>
          </a:p>
          <a:p>
            <a:r>
              <a:rPr lang="uk-UA" dirty="0" smtClean="0"/>
              <a:t>на своїй картині </a:t>
            </a:r>
            <a:r>
              <a:rPr lang="uk-UA" dirty="0" err="1" smtClean="0"/>
              <a:t>“Тайная</a:t>
            </a:r>
            <a:r>
              <a:rPr lang="uk-UA" dirty="0" smtClean="0"/>
              <a:t> </a:t>
            </a:r>
            <a:r>
              <a:rPr lang="uk-UA" dirty="0" err="1" smtClean="0"/>
              <a:t>вечеря”</a:t>
            </a:r>
            <a:r>
              <a:rPr lang="uk-UA" dirty="0" smtClean="0"/>
              <a:t> Сальвадор Далі н</a:t>
            </a:r>
            <a:r>
              <a:rPr lang="uk-UA" dirty="0" smtClean="0"/>
              <a:t>а фоні додекаедра зобразив Ісуса Христа зі</a:t>
            </a:r>
            <a:r>
              <a:rPr lang="uk-UA" dirty="0" smtClean="0"/>
              <a:t> своїми учнями</a:t>
            </a:r>
            <a:r>
              <a:rPr lang="uk-UA" dirty="0" smtClean="0"/>
              <a:t>.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F5257-0AC6-4C6C-85D1-6F19BBFA302F}" type="slidenum">
              <a:rPr lang="uk-UA" smtClean="0"/>
              <a:t>11</a:t>
            </a:fld>
            <a:endParaRPr lang="uk-UA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Моріс </a:t>
            </a:r>
            <a:r>
              <a:rPr lang="uk-UA" dirty="0" err="1" smtClean="0"/>
              <a:t>Ешер</a:t>
            </a:r>
            <a:r>
              <a:rPr lang="uk-UA" dirty="0" smtClean="0"/>
              <a:t> намалював додекаедр у своїй літографії </a:t>
            </a:r>
            <a:r>
              <a:rPr lang="uk-UA" dirty="0" err="1" smtClean="0"/>
              <a:t>“Рептилії”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F5257-0AC6-4C6C-85D1-6F19BBFA302F}" type="slidenum">
              <a:rPr lang="uk-UA" smtClean="0"/>
              <a:t>12</a:t>
            </a:fld>
            <a:endParaRPr lang="uk-UA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А </a:t>
            </a:r>
            <a:r>
              <a:rPr lang="uk-UA" dirty="0" err="1" smtClean="0"/>
              <a:t>Альбрехт</a:t>
            </a:r>
            <a:r>
              <a:rPr lang="uk-UA" dirty="0" smtClean="0"/>
              <a:t> </a:t>
            </a:r>
            <a:r>
              <a:rPr lang="uk-UA" dirty="0" err="1" smtClean="0"/>
              <a:t>Дюрер</a:t>
            </a:r>
            <a:r>
              <a:rPr lang="uk-UA" dirty="0" smtClean="0"/>
              <a:t> зобразив додекаедр на гравюрі </a:t>
            </a:r>
            <a:r>
              <a:rPr lang="uk-UA" dirty="0" err="1" smtClean="0"/>
              <a:t>“Меланхолія”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F5257-0AC6-4C6C-85D1-6F19BBFA302F}" type="slidenum">
              <a:rPr lang="uk-UA" smtClean="0"/>
              <a:t>13</a:t>
            </a:fld>
            <a:endParaRPr lang="uk-UA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А зараз розглянемо </a:t>
            </a:r>
            <a:r>
              <a:rPr lang="uk-UA" dirty="0" smtClean="0"/>
              <a:t>Розгортки правильних многогранників</a:t>
            </a:r>
            <a:endParaRPr lang="uk-UA" dirty="0" smtClean="0"/>
          </a:p>
          <a:p>
            <a:r>
              <a:rPr lang="uk-UA" dirty="0" smtClean="0"/>
              <a:t>Якщо поверхню многогранника розрізати по ребрах і розгорнути так, що усі многокутники,</a:t>
            </a:r>
            <a:r>
              <a:rPr lang="uk-UA" baseline="0" dirty="0" smtClean="0"/>
              <a:t> які належать поверхні, лежали в одній площині, дістанемо фігуру, що називають розгорткою.</a:t>
            </a:r>
          </a:p>
          <a:p>
            <a:r>
              <a:rPr lang="uk-UA" baseline="0" dirty="0" smtClean="0"/>
              <a:t>Поверхня одного і того самого многогранника можна розгорнути різними способами.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F5257-0AC6-4C6C-85D1-6F19BBFA302F}" type="slidenum">
              <a:rPr lang="uk-UA" smtClean="0"/>
              <a:t>14</a:t>
            </a:fld>
            <a:endParaRPr lang="uk-UA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Сьогодні на уроці ми ознайомилися з поняттям правильних многогранників,</a:t>
            </a:r>
            <a:r>
              <a:rPr lang="uk-UA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їх видами та елементами.</a:t>
            </a:r>
          </a:p>
          <a:p>
            <a:r>
              <a:rPr lang="uk-UA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Приклади правильних многогранників у природі.</a:t>
            </a:r>
          </a:p>
          <a:p>
            <a:endParaRPr lang="uk-UA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Футбольний м’яч у формі поверхні зрізаного ікосаедра;</a:t>
            </a:r>
          </a:p>
          <a:p>
            <a:pPr lvl="0"/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Деякі плоди, що знаходяться на одній кисті, розташовані у вершинах тетраедра, близького до правильного;</a:t>
            </a:r>
          </a:p>
          <a:p>
            <a:pPr lvl="0"/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 китайців куб – божество землі;</a:t>
            </a:r>
          </a:p>
          <a:p>
            <a:pPr lvl="0"/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Дерево життя росте з центра куба;</a:t>
            </a:r>
          </a:p>
          <a:p>
            <a:pPr lvl="0"/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ісламі куб символізує стабільність.</a:t>
            </a: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F5257-0AC6-4C6C-85D1-6F19BBFA302F}" type="slidenum">
              <a:rPr lang="uk-UA" smtClean="0"/>
              <a:t>15</a:t>
            </a:fld>
            <a:endParaRPr lang="uk-UA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«Пам’ятайте: якщо ви хочете навчитись плавати, то сміливо заходьте в воду, а якщо хочете навчитись розв’язувати  задачі, то розв’язуйте їх »</a:t>
            </a:r>
            <a:endParaRPr lang="uk-UA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uk-UA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Д. </a:t>
            </a:r>
            <a:r>
              <a:rPr lang="uk-UA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Пойя</a:t>
            </a:r>
            <a:endParaRPr lang="uk-UA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Отже, перейдемо до розв’язування задач. Робота в групах.</a:t>
            </a:r>
          </a:p>
          <a:p>
            <a:pPr lvl="0">
              <a:lnSpc>
                <a:spcPct val="150000"/>
              </a:lnSpc>
            </a:pPr>
            <a:r>
              <a:rPr lang="uk-UA" dirty="0" smtClean="0"/>
              <a:t>1). Знайти суму плоских кутів при всіх вершинах правильного октаедра;</a:t>
            </a:r>
          </a:p>
          <a:p>
            <a:pPr>
              <a:lnSpc>
                <a:spcPct val="150000"/>
              </a:lnSpc>
            </a:pPr>
            <a:r>
              <a:rPr lang="uk-UA" dirty="0" smtClean="0"/>
              <a:t>2)  площа повної поверхні правильного ікосаедра = 20 корінь  3  см</a:t>
            </a:r>
            <a:r>
              <a:rPr lang="uk-UA" baseline="30000" dirty="0" smtClean="0"/>
              <a:t>2</a:t>
            </a:r>
            <a:r>
              <a:rPr lang="uk-UA" dirty="0" smtClean="0"/>
              <a:t>.  Знайти довжину ребра цього ікосаедра.</a:t>
            </a:r>
          </a:p>
          <a:p>
            <a:pPr>
              <a:lnSpc>
                <a:spcPct val="150000"/>
              </a:lnSpc>
            </a:pPr>
            <a:r>
              <a:rPr lang="uk-UA" dirty="0" smtClean="0"/>
              <a:t>3) Ребро правильного октаедра дорівнює 3 корінь 2  см. Знайдіть відстань між двома протилежними вершинами .</a:t>
            </a:r>
          </a:p>
          <a:p>
            <a:endParaRPr lang="uk-UA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F5257-0AC6-4C6C-85D1-6F19BBFA302F}" type="slidenum">
              <a:rPr lang="uk-UA" smtClean="0"/>
              <a:t>16</a:t>
            </a:fld>
            <a:endParaRPr lang="uk-UA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uk-UA" dirty="0" smtClean="0"/>
              <a:t>1) Знайти суму плоских кутів при всіх вершинах: </a:t>
            </a:r>
          </a:p>
          <a:p>
            <a:pPr>
              <a:lnSpc>
                <a:spcPct val="150000"/>
              </a:lnSpc>
            </a:pPr>
            <a:r>
              <a:rPr lang="uk-UA" dirty="0" smtClean="0"/>
              <a:t>правильного додекаедра.</a:t>
            </a:r>
          </a:p>
          <a:p>
            <a:pPr>
              <a:lnSpc>
                <a:spcPct val="150000"/>
              </a:lnSpc>
            </a:pPr>
            <a:r>
              <a:rPr lang="uk-UA" dirty="0" smtClean="0"/>
              <a:t>2) у кубі центри основ сполучено з центрами бічних граней. Знайдіть площу повної поверхні утвореного октаедра, якщо площа повної поверхні куба = 54 см</a:t>
            </a:r>
            <a:r>
              <a:rPr lang="uk-UA" baseline="30000" dirty="0" smtClean="0"/>
              <a:t>2</a:t>
            </a:r>
            <a:endParaRPr lang="uk-UA" dirty="0" smtClean="0"/>
          </a:p>
          <a:p>
            <a:pPr>
              <a:lnSpc>
                <a:spcPct val="150000"/>
              </a:lnSpc>
            </a:pPr>
            <a:r>
              <a:rPr lang="uk-UA" dirty="0" smtClean="0"/>
              <a:t>3) Відстань між центрами двох суміжних граней правильного октаедра = корінь 2 см. Знайдіть ребро цього октаедра.</a:t>
            </a:r>
          </a:p>
          <a:p>
            <a:pPr>
              <a:lnSpc>
                <a:spcPct val="150000"/>
              </a:lnSpc>
            </a:pPr>
            <a:endParaRPr lang="uk-UA" dirty="0" smtClean="0"/>
          </a:p>
          <a:p>
            <a:pPr>
              <a:lnSpc>
                <a:spcPct val="150000"/>
              </a:lnSpc>
            </a:pPr>
            <a:r>
              <a:rPr lang="uk-UA" dirty="0" smtClean="0"/>
              <a:t>На роботу в групах відводиться час 15 хвилин.</a:t>
            </a:r>
            <a:r>
              <a:rPr lang="uk-UA" baseline="0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uk-UA" baseline="0" dirty="0" smtClean="0"/>
              <a:t>По закінченню терміну кожна група здає роботу в письмовій формі.</a:t>
            </a:r>
            <a:endParaRPr lang="uk-UA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F5257-0AC6-4C6C-85D1-6F19BBFA302F}" type="slidenum">
              <a:rPr lang="uk-UA" smtClean="0"/>
              <a:t>17</a:t>
            </a:fld>
            <a:endParaRPr lang="uk-UA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Завершуючи</a:t>
            </a:r>
            <a:r>
              <a:rPr lang="uk-UA" baseline="0" dirty="0" smtClean="0"/>
              <a:t> урок я хотіла звернутися до вас з такими запитаннями.</a:t>
            </a:r>
          </a:p>
          <a:p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Оцініть результати уроку:</a:t>
            </a:r>
          </a:p>
          <a:p>
            <a:pPr lvl="0"/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Що для вас було новим сьогодні на уроці?</a:t>
            </a:r>
          </a:p>
          <a:p>
            <a:pPr lvl="0"/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Що найбільше зацікавило?</a:t>
            </a:r>
          </a:p>
          <a:p>
            <a:pPr lvl="0"/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Що ще хотілось би дізнатись про многогранники?</a:t>
            </a: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F5257-0AC6-4C6C-85D1-6F19BBFA302F}" type="slidenum">
              <a:rPr lang="uk-UA" smtClean="0"/>
              <a:t>18</a:t>
            </a:fld>
            <a:endParaRPr lang="uk-UA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b="0" i="0" kern="1200" noProof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І на завершення</a:t>
            </a:r>
            <a:r>
              <a:rPr lang="uk-UA" sz="1200" b="0" i="0" kern="1200" baseline="0" noProof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uk-UA" sz="1200" b="0" i="0" kern="1200" noProof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Домашнє завдання</a:t>
            </a:r>
          </a:p>
          <a:p>
            <a:endParaRPr lang="uk-UA" dirty="0" smtClean="0"/>
          </a:p>
          <a:p>
            <a:pPr lvl="0">
              <a:lnSpc>
                <a:spcPct val="150000"/>
              </a:lnSpc>
              <a:buFont typeface="+mj-lt"/>
              <a:buAutoNum type="arabicPeriod"/>
            </a:pPr>
            <a:r>
              <a:rPr lang="uk-UA" dirty="0" smtClean="0"/>
              <a:t>Опрацювати § 8 тести </a:t>
            </a:r>
            <a:r>
              <a:rPr lang="uk-UA" dirty="0" err="1" smtClean="0"/>
              <a:t>ст</a:t>
            </a:r>
            <a:r>
              <a:rPr lang="uk-UA" dirty="0" smtClean="0"/>
              <a:t> 93</a:t>
            </a:r>
          </a:p>
          <a:p>
            <a:pPr lvl="0">
              <a:lnSpc>
                <a:spcPct val="150000"/>
              </a:lnSpc>
              <a:buFont typeface="+mj-lt"/>
              <a:buAutoNum type="arabicPeriod"/>
            </a:pPr>
            <a:r>
              <a:rPr lang="uk-UA" dirty="0" smtClean="0"/>
              <a:t>Виконайте вправи 8.2, 8.4, 8.6;</a:t>
            </a:r>
          </a:p>
          <a:p>
            <a:pPr>
              <a:lnSpc>
                <a:spcPct val="150000"/>
              </a:lnSpc>
              <a:buNone/>
            </a:pPr>
            <a:r>
              <a:rPr lang="uk-UA" dirty="0" smtClean="0"/>
              <a:t>Додаткове завдання:</a:t>
            </a:r>
          </a:p>
          <a:p>
            <a:pPr lvl="0">
              <a:lnSpc>
                <a:spcPct val="150000"/>
              </a:lnSpc>
              <a:buNone/>
            </a:pPr>
            <a:r>
              <a:rPr lang="uk-UA" dirty="0" smtClean="0"/>
              <a:t>	Відстань між протилежними гранями правильного октаедра дорівнює 3 корінь 6 см . Знайдіть довжину ребра цього октаедра (9).</a:t>
            </a: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F5257-0AC6-4C6C-85D1-6F19BBFA302F}" type="slidenum">
              <a:rPr lang="uk-UA" smtClean="0"/>
              <a:t>19</a:t>
            </a:fld>
            <a:endParaRPr lang="uk-U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Шановні дослідники! Кожному відкрита дорога до знань. На уроках ваш розум наповнюється ідеями та думками, що розширюють ваш світогляд. Сьогодні ми розглянемо тему, яку вивчали вчені, ювеліри, архітектори, </a:t>
            </a:r>
            <a:r>
              <a:rPr lang="uk-UA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священники</a:t>
            </a:r>
            <a:r>
              <a:rPr lang="uk-UA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Піфагорійці вважали, що матерія складається з 5 основних елементів – всесвіту, вогню, землі, повітря та води. Атоми цих елементів повинні мати форму різних тіл. Яку? Саме це, ми з’ясуємо  на сьогоднішньому уроці.</a:t>
            </a:r>
            <a:endParaRPr lang="uk-UA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uk-UA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Тема сьогоднішнього уроку – «правильні многогранники». На уроці ми розглянемо деякі види правильних многогранників, покажемо їх застосування в різних науках, у навколишньому середовищі. Ви будете юними дослідниками, консультантами , екскурсоводами, </a:t>
            </a:r>
            <a:r>
              <a:rPr lang="uk-UA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дзайнерами</a:t>
            </a:r>
            <a:r>
              <a:rPr lang="uk-UA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uk-UA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F5257-0AC6-4C6C-85D1-6F19BBFA302F}" type="slidenum">
              <a:rPr lang="uk-UA" smtClean="0"/>
              <a:t>2</a:t>
            </a:fld>
            <a:endParaRPr lang="uk-UA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Дякую за увагу.</a:t>
            </a:r>
          </a:p>
          <a:p>
            <a:r>
              <a:rPr lang="uk-UA" dirty="0" smtClean="0"/>
              <a:t>До зустрічі.</a:t>
            </a:r>
          </a:p>
          <a:p>
            <a:r>
              <a:rPr lang="uk-UA" dirty="0" smtClean="0"/>
              <a:t>Успіхів на майбутнє.</a:t>
            </a:r>
          </a:p>
          <a:p>
            <a:r>
              <a:rPr lang="uk-UA" dirty="0" smtClean="0"/>
              <a:t>Сподіваюсь,</a:t>
            </a:r>
            <a:r>
              <a:rPr lang="uk-UA" baseline="0" dirty="0" smtClean="0"/>
              <a:t> що урок сподобався.</a:t>
            </a:r>
            <a:endParaRPr lang="uk-UA" dirty="0" smtClean="0"/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F5257-0AC6-4C6C-85D1-6F19BBFA302F}" type="slidenum">
              <a:rPr lang="uk-UA" smtClean="0"/>
              <a:t>20</a:t>
            </a:fld>
            <a:endParaRPr lang="uk-U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Мета уроку:</a:t>
            </a:r>
          </a:p>
          <a:p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сформувати поняття правильного многогранника; </a:t>
            </a:r>
          </a:p>
          <a:p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розглянути види правильних многогранників; </a:t>
            </a:r>
          </a:p>
          <a:p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сформувати вміння розв’язувати задачі; </a:t>
            </a:r>
          </a:p>
          <a:p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що передбачають використання поняття правильних многогранників. 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F5257-0AC6-4C6C-85D1-6F19BBFA302F}" type="slidenum">
              <a:rPr lang="uk-UA" smtClean="0"/>
              <a:t>3</a:t>
            </a:fld>
            <a:endParaRPr lang="uk-U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uk-UA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Завдання нашого уроку</a:t>
            </a:r>
          </a:p>
          <a:p>
            <a:pPr lvl="0"/>
            <a:r>
              <a:rPr lang="uk-UA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навчитися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коректно та доречно вживати в мовленні математичну термінологію; чітко, лаконічно та зрозуміло формулювати думку; аргументувати , доводити правильність тверджень; поповнювати свій словниковий запас;</a:t>
            </a:r>
          </a:p>
          <a:p>
            <a:pPr lvl="0"/>
            <a:endParaRPr lang="uk-UA" sz="1200" u="sng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uk-UA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Навчитися 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знаходити інформацію та оцінювати її достовірність; доводити істинність тверджень;</a:t>
            </a:r>
          </a:p>
          <a:p>
            <a:pPr lvl="0"/>
            <a:endParaRPr lang="uk-UA" sz="1200" u="sng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uk-UA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навчитися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уміння визначати мету навчальної діяльності, відбирати й застосовувати потрібні знання та способи діяльності для досягнення цієї мети;</a:t>
            </a:r>
          </a:p>
          <a:p>
            <a:pPr lvl="0"/>
            <a:endParaRPr lang="uk-UA" sz="1200" u="sng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uk-UA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навчитися 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усвідомлення важливості математики як універсальної мови науки, техніки та технологій.</a:t>
            </a:r>
          </a:p>
          <a:p>
            <a:pPr lvl="0"/>
            <a:endParaRPr lang="uk-UA" sz="1200" u="sng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uk-UA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Вчитися </a:t>
            </a:r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аргументувати та відстоювати свою позицію; уміння співпрацювати у команді.</a:t>
            </a:r>
            <a:endParaRPr lang="uk-UA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F5257-0AC6-4C6C-85D1-6F19BBFA302F}" type="slidenum">
              <a:rPr lang="uk-UA" smtClean="0"/>
              <a:t>4</a:t>
            </a:fld>
            <a:endParaRPr lang="uk-U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Для уроку нам необхідно підготувати</a:t>
            </a:r>
          </a:p>
          <a:p>
            <a:pPr lvl="1">
              <a:buFont typeface="+mj-lt"/>
              <a:buAutoNum type="arabicPeriod"/>
            </a:pPr>
            <a:r>
              <a:rPr lang="uk-UA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Геометрія 11 клас профільний рівень. Підручник. Автор </a:t>
            </a:r>
            <a:r>
              <a:rPr lang="uk-UA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Нелін</a:t>
            </a:r>
            <a:r>
              <a:rPr lang="uk-UA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Є.П.</a:t>
            </a:r>
          </a:p>
          <a:p>
            <a:pPr lvl="1">
              <a:buFont typeface="+mj-lt"/>
              <a:buAutoNum type="arabicPeriod"/>
            </a:pPr>
            <a:r>
              <a:rPr lang="uk-UA" dirty="0" smtClean="0">
                <a:cs typeface="Times New Roman" panose="02020603050405020304" pitchFamily="18" charset="0"/>
              </a:rPr>
              <a:t>Зошит</a:t>
            </a:r>
          </a:p>
          <a:p>
            <a:pPr lvl="1">
              <a:buFont typeface="+mj-lt"/>
              <a:buAutoNum type="arabicPeriod"/>
            </a:pPr>
            <a:r>
              <a:rPr lang="uk-UA" dirty="0" smtClean="0">
                <a:cs typeface="Times New Roman" panose="02020603050405020304" pitchFamily="18" charset="0"/>
              </a:rPr>
              <a:t>Ручку, олівець, лінійка.</a:t>
            </a:r>
          </a:p>
          <a:p>
            <a:pPr lvl="1">
              <a:lnSpc>
                <a:spcPct val="150000"/>
              </a:lnSpc>
              <a:buFont typeface="+mj-lt"/>
              <a:buAutoNum type="arabicPeriod"/>
            </a:pPr>
            <a:r>
              <a:rPr lang="uk-UA" dirty="0" smtClean="0">
                <a:cs typeface="Times New Roman" panose="02020603050405020304" pitchFamily="18" charset="0"/>
              </a:rPr>
              <a:t> а також</a:t>
            </a:r>
            <a:r>
              <a:rPr lang="uk-UA" baseline="0" dirty="0" smtClean="0">
                <a:cs typeface="Times New Roman" panose="02020603050405020304" pitchFamily="18" charset="0"/>
              </a:rPr>
              <a:t> о</a:t>
            </a:r>
            <a:r>
              <a:rPr lang="uk-UA" dirty="0" smtClean="0">
                <a:cs typeface="Times New Roman" panose="02020603050405020304" pitchFamily="18" charset="0"/>
              </a:rPr>
              <a:t>собисту увагу, </a:t>
            </a:r>
          </a:p>
          <a:p>
            <a:pPr lvl="1">
              <a:lnSpc>
                <a:spcPct val="150000"/>
              </a:lnSpc>
              <a:buNone/>
            </a:pPr>
            <a:r>
              <a:rPr lang="uk-UA" dirty="0" smtClean="0">
                <a:cs typeface="Times New Roman" panose="02020603050405020304" pitchFamily="18" charset="0"/>
              </a:rPr>
              <a:t>	бажання дізнатись щось нове,</a:t>
            </a:r>
          </a:p>
          <a:p>
            <a:pPr lvl="1">
              <a:lnSpc>
                <a:spcPct val="150000"/>
              </a:lnSpc>
              <a:buNone/>
            </a:pPr>
            <a:r>
              <a:rPr lang="uk-UA" dirty="0" smtClean="0">
                <a:cs typeface="Times New Roman" panose="02020603050405020304" pitchFamily="18" charset="0"/>
              </a:rPr>
              <a:t>	налаштувати логічне мислення </a:t>
            </a:r>
          </a:p>
          <a:p>
            <a:pPr lvl="1">
              <a:lnSpc>
                <a:spcPct val="150000"/>
              </a:lnSpc>
              <a:buNone/>
            </a:pPr>
            <a:r>
              <a:rPr lang="uk-UA" dirty="0" smtClean="0">
                <a:cs typeface="Times New Roman" panose="02020603050405020304" pitchFamily="18" charset="0"/>
              </a:rPr>
              <a:t>	</a:t>
            </a:r>
            <a:endParaRPr lang="uk-UA" dirty="0" smtClean="0"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F5257-0AC6-4C6C-85D1-6F19BBFA302F}" type="slidenum">
              <a:rPr lang="uk-UA" smtClean="0"/>
              <a:t>5</a:t>
            </a:fld>
            <a:endParaRPr lang="uk-U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Для уроку нам необхідно підготувати</a:t>
            </a:r>
          </a:p>
          <a:p>
            <a:pPr lvl="1">
              <a:buFont typeface="+mj-lt"/>
              <a:buAutoNum type="arabicPeriod"/>
            </a:pPr>
            <a:r>
              <a:rPr lang="uk-UA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Геометрія 11 клас профільний рівень. Підручник. Автор </a:t>
            </a:r>
            <a:r>
              <a:rPr lang="uk-UA" sz="120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Нелін</a:t>
            </a:r>
            <a:r>
              <a:rPr lang="uk-UA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Є.П.</a:t>
            </a:r>
          </a:p>
          <a:p>
            <a:pPr lvl="1">
              <a:buFont typeface="+mj-lt"/>
              <a:buAutoNum type="arabicPeriod"/>
            </a:pPr>
            <a:r>
              <a:rPr lang="uk-UA" dirty="0" smtClean="0">
                <a:cs typeface="Times New Roman" panose="02020603050405020304" pitchFamily="18" charset="0"/>
              </a:rPr>
              <a:t>Зошит</a:t>
            </a:r>
          </a:p>
          <a:p>
            <a:pPr lvl="1">
              <a:buFont typeface="+mj-lt"/>
              <a:buAutoNum type="arabicPeriod"/>
            </a:pPr>
            <a:r>
              <a:rPr lang="uk-UA" dirty="0" smtClean="0">
                <a:cs typeface="Times New Roman" panose="02020603050405020304" pitchFamily="18" charset="0"/>
              </a:rPr>
              <a:t>Ручку, олівець, лінійка.</a:t>
            </a:r>
          </a:p>
          <a:p>
            <a:pPr lvl="1">
              <a:lnSpc>
                <a:spcPct val="150000"/>
              </a:lnSpc>
              <a:buFont typeface="+mj-lt"/>
              <a:buAutoNum type="arabicPeriod"/>
            </a:pPr>
            <a:r>
              <a:rPr lang="uk-UA" dirty="0" smtClean="0">
                <a:cs typeface="Times New Roman" panose="02020603050405020304" pitchFamily="18" charset="0"/>
              </a:rPr>
              <a:t> а також</a:t>
            </a:r>
            <a:r>
              <a:rPr lang="uk-UA" baseline="0" dirty="0" smtClean="0">
                <a:cs typeface="Times New Roman" panose="02020603050405020304" pitchFamily="18" charset="0"/>
              </a:rPr>
              <a:t> о</a:t>
            </a:r>
            <a:r>
              <a:rPr lang="uk-UA" dirty="0" smtClean="0">
                <a:cs typeface="Times New Roman" panose="02020603050405020304" pitchFamily="18" charset="0"/>
              </a:rPr>
              <a:t>собисту увагу, </a:t>
            </a:r>
          </a:p>
          <a:p>
            <a:pPr lvl="1">
              <a:lnSpc>
                <a:spcPct val="150000"/>
              </a:lnSpc>
              <a:buNone/>
            </a:pPr>
            <a:r>
              <a:rPr lang="uk-UA" dirty="0" smtClean="0">
                <a:cs typeface="Times New Roman" panose="02020603050405020304" pitchFamily="18" charset="0"/>
              </a:rPr>
              <a:t>	бажання дізнатись щось нове,</a:t>
            </a:r>
          </a:p>
          <a:p>
            <a:pPr lvl="1">
              <a:lnSpc>
                <a:spcPct val="150000"/>
              </a:lnSpc>
              <a:buNone/>
            </a:pPr>
            <a:r>
              <a:rPr lang="uk-UA" dirty="0" smtClean="0">
                <a:cs typeface="Times New Roman" panose="02020603050405020304" pitchFamily="18" charset="0"/>
              </a:rPr>
              <a:t>	налаштувати логічне мислення </a:t>
            </a:r>
          </a:p>
          <a:p>
            <a:pPr lvl="1">
              <a:lnSpc>
                <a:spcPct val="150000"/>
              </a:lnSpc>
              <a:buNone/>
            </a:pPr>
            <a:r>
              <a:rPr lang="uk-UA" dirty="0" smtClean="0">
                <a:cs typeface="Times New Roman" panose="02020603050405020304" pitchFamily="18" charset="0"/>
              </a:rPr>
              <a:t>	</a:t>
            </a:r>
            <a:endParaRPr lang="uk-UA" dirty="0" smtClean="0"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F5257-0AC6-4C6C-85D1-6F19BBFA302F}" type="slidenum">
              <a:rPr lang="uk-UA" smtClean="0"/>
              <a:t>6</a:t>
            </a:fld>
            <a:endParaRPr lang="uk-U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Розглянемо </a:t>
            </a:r>
            <a:r>
              <a:rPr lang="uk-UA" dirty="0" smtClean="0"/>
              <a:t>Види правильних многогранників</a:t>
            </a:r>
          </a:p>
          <a:p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Існує 5 видів типів правильних опуклих многогранників </a:t>
            </a:r>
          </a:p>
          <a:p>
            <a:pPr lvl="0"/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Тетраедр;</a:t>
            </a:r>
          </a:p>
          <a:p>
            <a:pPr lvl="0"/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Гексаедр (куб);</a:t>
            </a:r>
          </a:p>
          <a:p>
            <a:pPr lvl="0"/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Октаедр;</a:t>
            </a:r>
          </a:p>
          <a:p>
            <a:pPr lvl="0"/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Додекаедр;</a:t>
            </a:r>
          </a:p>
          <a:p>
            <a:pPr lvl="0"/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Ікосаедр.</a:t>
            </a:r>
          </a:p>
          <a:p>
            <a:endParaRPr lang="uk-UA" dirty="0" smtClean="0"/>
          </a:p>
          <a:p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Правильним многогранникам присвячена 13-та книга «Начал» Евкліда. Їх ще називають тілами Платона.</a:t>
            </a:r>
          </a:p>
          <a:p>
            <a:r>
              <a:rPr lang="uk-UA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Наші групи дослідників працювали над видами правильних многогранників. </a:t>
            </a: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F5257-0AC6-4C6C-85D1-6F19BBFA302F}" type="slidenum">
              <a:rPr lang="uk-UA" smtClean="0"/>
              <a:t>7</a:t>
            </a:fld>
            <a:endParaRPr lang="uk-UA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Розглянемо результати роботи наших дослідників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F5257-0AC6-4C6C-85D1-6F19BBFA302F}" type="slidenum">
              <a:rPr lang="uk-UA" smtClean="0"/>
              <a:t>8</a:t>
            </a:fld>
            <a:endParaRPr lang="uk-UA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ru-RU" altLang="ru-RU" b="0" i="0" dirty="0" err="1" smtClean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altLang="ru-RU" b="0" i="0" dirty="0" smtClean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правильного многогранника</a:t>
            </a:r>
          </a:p>
          <a:p>
            <a:pPr algn="ctr" eaLnBrk="1" hangingPunct="1">
              <a:defRPr/>
            </a:pPr>
            <a:endParaRPr lang="ru-RU" altLang="ru-RU" b="1" i="1" dirty="0" smtClean="0">
              <a:solidFill>
                <a:schemeClr val="hlin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 typeface="Wingdings 3" pitchFamily="18" charset="2"/>
              <a:buNone/>
              <a:defRPr/>
            </a:pP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Пра́вильний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многогра́нник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Плато́нове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ті́ло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—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опуклий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Многогранник"/>
              </a:rPr>
              <a:t>многогранник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максимально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 tooltip="Симетрія"/>
              </a:rPr>
              <a:t>симетрією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—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многокутники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вершини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рівновіддалені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деякої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точки, яку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означають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центром.</a:t>
            </a:r>
          </a:p>
          <a:p>
            <a:pPr marL="0" indent="0" eaLnBrk="1" hangingPunct="1">
              <a:buFont typeface="Wingdings 3" pitchFamily="18" charset="2"/>
              <a:buNone/>
              <a:defRPr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Font typeface="Wingdings 3" pitchFamily="18" charset="2"/>
              <a:buNone/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Многогранник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називається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правильним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eaLnBrk="1" hangingPunct="1">
              <a:defRPr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опуклий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eaLnBrk="1" hangingPunct="1">
              <a:defRPr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рівними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tooltip="Многокутник"/>
              </a:rPr>
              <a:t>многокутниками</a:t>
            </a:r>
            <a:r>
              <a:rPr lang="ru-RU" u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eaLnBrk="1" hangingPunct="1"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кожній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вершині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сходиться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однакове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число граней;</a:t>
            </a:r>
          </a:p>
          <a:p>
            <a:pPr eaLnBrk="1" hangingPunct="1">
              <a:defRPr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двогранні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кути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F5257-0AC6-4C6C-85D1-6F19BBFA302F}" type="slidenum">
              <a:rPr lang="uk-UA" smtClean="0"/>
              <a:t>9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/>
          </p:cNvSpPr>
          <p:nvPr/>
        </p:nvSpPr>
        <p:spPr bwMode="auto">
          <a:xfrm>
            <a:off x="-31750" y="4321175"/>
            <a:ext cx="1395413" cy="781050"/>
          </a:xfrm>
          <a:custGeom>
            <a:avLst/>
            <a:gdLst>
              <a:gd name="T0" fmla="*/ 1006217 w 8042"/>
              <a:gd name="T1" fmla="*/ 781050 h 10000"/>
              <a:gd name="T2" fmla="*/ 1034327 w 8042"/>
              <a:gd name="T3" fmla="*/ 771677 h 10000"/>
              <a:gd name="T4" fmla="*/ 1039012 w 8042"/>
              <a:gd name="T5" fmla="*/ 766991 h 10000"/>
              <a:gd name="T6" fmla="*/ 1395413 w 8042"/>
              <a:gd name="T7" fmla="*/ 410832 h 10000"/>
              <a:gd name="T8" fmla="*/ 1395413 w 8042"/>
              <a:gd name="T9" fmla="*/ 368734 h 10000"/>
              <a:gd name="T10" fmla="*/ 1039012 w 8042"/>
              <a:gd name="T11" fmla="*/ 17261 h 10000"/>
              <a:gd name="T12" fmla="*/ 1034327 w 8042"/>
              <a:gd name="T13" fmla="*/ 12497 h 10000"/>
              <a:gd name="T14" fmla="*/ 1006217 w 8042"/>
              <a:gd name="T15" fmla="*/ 3202 h 10000"/>
              <a:gd name="T16" fmla="*/ 3123 w 8042"/>
              <a:gd name="T17" fmla="*/ 0 h 10000"/>
              <a:gd name="T18" fmla="*/ 0 w 8042"/>
              <a:gd name="T19" fmla="*/ 780347 h 10000"/>
              <a:gd name="T20" fmla="*/ 1006217 w 8042"/>
              <a:gd name="T21" fmla="*/ 781050 h 100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863" y="4529138"/>
            <a:ext cx="584200" cy="365125"/>
          </a:xfrm>
        </p:spPr>
        <p:txBody>
          <a:bodyPr/>
          <a:lstStyle>
            <a:lvl1pPr>
              <a:defRPr/>
            </a:lvl1pPr>
          </a:lstStyle>
          <a:p>
            <a:fld id="{DD4187A2-07FF-4168-BE85-922143C98E7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fld id="{53B2AEBC-3FE0-47ED-97CA-9CE966233EC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808163" y="647700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ru-RU" sz="8000" smtClean="0">
                <a:solidFill>
                  <a:schemeClr val="accent1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7" name="TextBox 62"/>
          <p:cNvSpPr txBox="1">
            <a:spLocks noChangeArrowheads="1"/>
          </p:cNvSpPr>
          <p:nvPr/>
        </p:nvSpPr>
        <p:spPr bwMode="auto">
          <a:xfrm>
            <a:off x="8169275" y="290512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ru-RU" sz="8000" smtClean="0">
                <a:solidFill>
                  <a:schemeClr val="accent1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fld id="{99FF5D5B-298A-4684-935F-A782DB6508C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fld id="{376EC23D-D6CB-4C51-ABCA-B8FBCDB5C3D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808163" y="647700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ru-RU" sz="8000" smtClean="0">
                <a:solidFill>
                  <a:schemeClr val="accent1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7" name="TextBox 62"/>
          <p:cNvSpPr txBox="1">
            <a:spLocks noChangeArrowheads="1"/>
          </p:cNvSpPr>
          <p:nvPr/>
        </p:nvSpPr>
        <p:spPr bwMode="auto">
          <a:xfrm>
            <a:off x="8169275" y="290512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ru-RU" sz="8000" smtClean="0">
                <a:solidFill>
                  <a:schemeClr val="accent1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fld id="{F81BB437-ED75-4C25-A5C7-3962AED6899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fld id="{DEEA728D-BA92-4D66-852C-07668AD993B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4D6966-1365-4C89-AA10-88E50A070A2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A69848-4595-4A96-9BB3-B27B20D1DC6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A7C2FE-D344-4CB1-938F-68ACB8AA6D8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fld id="{325CC373-0C01-47BC-B4A9-D0575CD24CC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CE1631-59E9-46EE-8F75-CDE8D8D08B7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830536-0CCE-4758-93A8-0DBA5C80EDE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7340F8-0031-44C3-8827-1AAE454037E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4CCB4-EC2D-4E1A-A1E4-BE42E35B477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1E65F5-0489-4A30-9FE9-C9449342E44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fld id="{61B4E67D-1E44-4A94-BC76-E70E2757642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8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35"/>
          <p:cNvGrpSpPr>
            <a:grpSpLocks/>
          </p:cNvGrpSpPr>
          <p:nvPr/>
        </p:nvGrpSpPr>
        <p:grpSpPr bwMode="auto">
          <a:xfrm>
            <a:off x="0" y="228600"/>
            <a:ext cx="198120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>
                <a:gd name="T0" fmla="*/ 85725 w 22"/>
                <a:gd name="T1" fmla="*/ 533400 h 136"/>
                <a:gd name="T2" fmla="*/ 66242 w 22"/>
                <a:gd name="T3" fmla="*/ 313765 h 136"/>
                <a:gd name="T4" fmla="*/ 0 w 22"/>
                <a:gd name="T5" fmla="*/ 0 h 136"/>
                <a:gd name="T6" fmla="*/ 0 w 22"/>
                <a:gd name="T7" fmla="*/ 137272 h 136"/>
                <a:gd name="T8" fmla="*/ 77932 w 22"/>
                <a:gd name="T9" fmla="*/ 486335 h 136"/>
                <a:gd name="T10" fmla="*/ 85725 w 22"/>
                <a:gd name="T11" fmla="*/ 533400 h 1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>
                <a:gd name="T0" fmla="*/ 338387 w 140"/>
                <a:gd name="T1" fmla="*/ 1373628 h 504"/>
                <a:gd name="T2" fmla="*/ 546928 w 140"/>
                <a:gd name="T3" fmla="*/ 1978025 h 504"/>
                <a:gd name="T4" fmla="*/ 550863 w 140"/>
                <a:gd name="T5" fmla="*/ 1875984 h 504"/>
                <a:gd name="T6" fmla="*/ 373800 w 140"/>
                <a:gd name="T7" fmla="*/ 1361855 h 504"/>
                <a:gd name="T8" fmla="*/ 0 w 140"/>
                <a:gd name="T9" fmla="*/ 0 h 504"/>
                <a:gd name="T10" fmla="*/ 23608 w 140"/>
                <a:gd name="T11" fmla="*/ 239404 h 504"/>
                <a:gd name="T12" fmla="*/ 338387 w 140"/>
                <a:gd name="T13" fmla="*/ 1373628 h 50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>
                <a:gd name="T0" fmla="*/ 31461 w 132"/>
                <a:gd name="T1" fmla="*/ 86405 h 308"/>
                <a:gd name="T2" fmla="*/ 0 w 132"/>
                <a:gd name="T3" fmla="*/ 0 h 308"/>
                <a:gd name="T4" fmla="*/ 0 w 132"/>
                <a:gd name="T5" fmla="*/ 113898 h 308"/>
                <a:gd name="T6" fmla="*/ 267422 w 132"/>
                <a:gd name="T7" fmla="*/ 761938 h 308"/>
                <a:gd name="T8" fmla="*/ 483719 w 132"/>
                <a:gd name="T9" fmla="*/ 1209675 h 308"/>
                <a:gd name="T10" fmla="*/ 519113 w 132"/>
                <a:gd name="T11" fmla="*/ 1209675 h 308"/>
                <a:gd name="T12" fmla="*/ 302816 w 132"/>
                <a:gd name="T13" fmla="*/ 746228 h 308"/>
                <a:gd name="T14" fmla="*/ 31461 w 132"/>
                <a:gd name="T15" fmla="*/ 86405 h 3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>
                <a:gd name="T0" fmla="*/ 110524 w 37"/>
                <a:gd name="T1" fmla="*/ 309563 h 79"/>
                <a:gd name="T2" fmla="*/ 146050 w 37"/>
                <a:gd name="T3" fmla="*/ 309563 h 79"/>
                <a:gd name="T4" fmla="*/ 0 w 37"/>
                <a:gd name="T5" fmla="*/ 0 h 79"/>
                <a:gd name="T6" fmla="*/ 110524 w 37"/>
                <a:gd name="T7" fmla="*/ 309563 h 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>
                <a:gd name="T0" fmla="*/ 637159 w 178"/>
                <a:gd name="T1" fmla="*/ 2591803 h 722"/>
                <a:gd name="T2" fmla="*/ 456237 w 178"/>
                <a:gd name="T3" fmla="*/ 2097004 h 722"/>
                <a:gd name="T4" fmla="*/ 157323 w 178"/>
                <a:gd name="T5" fmla="*/ 926766 h 722"/>
                <a:gd name="T6" fmla="*/ 47197 w 178"/>
                <a:gd name="T7" fmla="*/ 200276 h 722"/>
                <a:gd name="T8" fmla="*/ 0 w 178"/>
                <a:gd name="T9" fmla="*/ 0 h 722"/>
                <a:gd name="T10" fmla="*/ 129792 w 178"/>
                <a:gd name="T11" fmla="*/ 930693 h 722"/>
                <a:gd name="T12" fmla="*/ 420839 w 178"/>
                <a:gd name="T13" fmla="*/ 2108785 h 722"/>
                <a:gd name="T14" fmla="*/ 629293 w 178"/>
                <a:gd name="T15" fmla="*/ 2674269 h 722"/>
                <a:gd name="T16" fmla="*/ 700088 w 178"/>
                <a:gd name="T17" fmla="*/ 2835275 h 722"/>
                <a:gd name="T18" fmla="*/ 684356 w 178"/>
                <a:gd name="T19" fmla="*/ 2780297 h 722"/>
                <a:gd name="T20" fmla="*/ 637159 w 178"/>
                <a:gd name="T21" fmla="*/ 2591803 h 72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>
                <a:gd name="T0" fmla="*/ 43277 w 23"/>
                <a:gd name="T1" fmla="*/ 2266168 h 635"/>
                <a:gd name="T2" fmla="*/ 47211 w 23"/>
                <a:gd name="T3" fmla="*/ 2313298 h 635"/>
                <a:gd name="T4" fmla="*/ 86554 w 23"/>
                <a:gd name="T5" fmla="*/ 2482180 h 635"/>
                <a:gd name="T6" fmla="*/ 90488 w 23"/>
                <a:gd name="T7" fmla="*/ 2493963 h 635"/>
                <a:gd name="T8" fmla="*/ 66882 w 23"/>
                <a:gd name="T9" fmla="*/ 2262240 h 635"/>
                <a:gd name="T10" fmla="*/ 19671 w 23"/>
                <a:gd name="T11" fmla="*/ 1056498 h 635"/>
                <a:gd name="T12" fmla="*/ 59014 w 23"/>
                <a:gd name="T13" fmla="*/ 0 h 635"/>
                <a:gd name="T14" fmla="*/ 47211 w 23"/>
                <a:gd name="T15" fmla="*/ 0 h 635"/>
                <a:gd name="T16" fmla="*/ 3934 w 23"/>
                <a:gd name="T17" fmla="*/ 1056498 h 635"/>
                <a:gd name="T18" fmla="*/ 43277 w 23"/>
                <a:gd name="T19" fmla="*/ 2266168 h 6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>
                <a:gd name="T0" fmla="*/ 0 w 17"/>
                <a:gd name="T1" fmla="*/ 0 h 107"/>
                <a:gd name="T2" fmla="*/ 19610 w 17"/>
                <a:gd name="T3" fmla="*/ 220173 h 107"/>
                <a:gd name="T4" fmla="*/ 66675 w 17"/>
                <a:gd name="T5" fmla="*/ 420688 h 107"/>
                <a:gd name="T6" fmla="*/ 43143 w 17"/>
                <a:gd name="T7" fmla="*/ 180857 h 107"/>
                <a:gd name="T8" fmla="*/ 39221 w 17"/>
                <a:gd name="T9" fmla="*/ 169062 h 107"/>
                <a:gd name="T10" fmla="*/ 0 w 17"/>
                <a:gd name="T11" fmla="*/ 0 h 1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>
                <a:gd name="T0" fmla="*/ 0 w 41"/>
                <a:gd name="T1" fmla="*/ 0 h 222"/>
                <a:gd name="T2" fmla="*/ 19747 w 41"/>
                <a:gd name="T3" fmla="*/ 365769 h 222"/>
                <a:gd name="T4" fmla="*/ 67140 w 41"/>
                <a:gd name="T5" fmla="*/ 652877 h 222"/>
                <a:gd name="T6" fmla="*/ 94785 w 41"/>
                <a:gd name="T7" fmla="*/ 723671 h 222"/>
                <a:gd name="T8" fmla="*/ 161925 w 41"/>
                <a:gd name="T9" fmla="*/ 873125 h 222"/>
                <a:gd name="T10" fmla="*/ 150077 w 41"/>
                <a:gd name="T11" fmla="*/ 833795 h 222"/>
                <a:gd name="T12" fmla="*/ 51342 w 41"/>
                <a:gd name="T13" fmla="*/ 361836 h 222"/>
                <a:gd name="T14" fmla="*/ 31595 w 41"/>
                <a:gd name="T15" fmla="*/ 86526 h 222"/>
                <a:gd name="T16" fmla="*/ 27646 w 41"/>
                <a:gd name="T17" fmla="*/ 70794 h 222"/>
                <a:gd name="T18" fmla="*/ 0 w 41"/>
                <a:gd name="T19" fmla="*/ 0 h 2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>
                <a:gd name="T0" fmla="*/ 27510 w 450"/>
                <a:gd name="T1" fmla="*/ 3353798 h 878"/>
                <a:gd name="T2" fmla="*/ 196497 w 450"/>
                <a:gd name="T3" fmla="*/ 2407352 h 878"/>
                <a:gd name="T4" fmla="*/ 585562 w 450"/>
                <a:gd name="T5" fmla="*/ 1523740 h 878"/>
                <a:gd name="T6" fmla="*/ 1120034 w 450"/>
                <a:gd name="T7" fmla="*/ 718671 h 878"/>
                <a:gd name="T8" fmla="*/ 1430500 w 450"/>
                <a:gd name="T9" fmla="*/ 349518 h 878"/>
                <a:gd name="T10" fmla="*/ 1595557 w 450"/>
                <a:gd name="T11" fmla="*/ 172795 h 878"/>
                <a:gd name="T12" fmla="*/ 1768475 w 450"/>
                <a:gd name="T13" fmla="*/ 3927 h 878"/>
                <a:gd name="T14" fmla="*/ 1768475 w 450"/>
                <a:gd name="T15" fmla="*/ 0 h 878"/>
                <a:gd name="T16" fmla="*/ 1591628 w 450"/>
                <a:gd name="T17" fmla="*/ 168868 h 878"/>
                <a:gd name="T18" fmla="*/ 1426570 w 450"/>
                <a:gd name="T19" fmla="*/ 345590 h 878"/>
                <a:gd name="T20" fmla="*/ 1112174 w 450"/>
                <a:gd name="T21" fmla="*/ 710817 h 878"/>
                <a:gd name="T22" fmla="*/ 569842 w 450"/>
                <a:gd name="T23" fmla="*/ 1515885 h 878"/>
                <a:gd name="T24" fmla="*/ 176848 w 450"/>
                <a:gd name="T25" fmla="*/ 2399497 h 878"/>
                <a:gd name="T26" fmla="*/ 0 w 450"/>
                <a:gd name="T27" fmla="*/ 3353798 h 878"/>
                <a:gd name="T28" fmla="*/ 0 w 450"/>
                <a:gd name="T29" fmla="*/ 3373434 h 878"/>
                <a:gd name="T30" fmla="*/ 27510 w 450"/>
                <a:gd name="T31" fmla="*/ 3448050 h 878"/>
                <a:gd name="T32" fmla="*/ 27510 w 450"/>
                <a:gd name="T33" fmla="*/ 3353798 h 8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>
                <a:gd name="T0" fmla="*/ 0 w 35"/>
                <a:gd name="T1" fmla="*/ 0 h 73"/>
                <a:gd name="T2" fmla="*/ 102598 w 35"/>
                <a:gd name="T3" fmla="*/ 287338 h 73"/>
                <a:gd name="T4" fmla="*/ 138113 w 35"/>
                <a:gd name="T5" fmla="*/ 287338 h 73"/>
                <a:gd name="T6" fmla="*/ 0 w 35"/>
                <a:gd name="T7" fmla="*/ 0 h 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>
                <a:gd name="T0" fmla="*/ 27781 w 8"/>
                <a:gd name="T1" fmla="*/ 173170 h 48"/>
                <a:gd name="T2" fmla="*/ 31750 w 8"/>
                <a:gd name="T3" fmla="*/ 188913 h 48"/>
                <a:gd name="T4" fmla="*/ 31750 w 8"/>
                <a:gd name="T5" fmla="*/ 74778 h 48"/>
                <a:gd name="T6" fmla="*/ 3969 w 8"/>
                <a:gd name="T7" fmla="*/ 0 h 48"/>
                <a:gd name="T8" fmla="*/ 0 w 8"/>
                <a:gd name="T9" fmla="*/ 102328 h 48"/>
                <a:gd name="T10" fmla="*/ 27781 w 8"/>
                <a:gd name="T11" fmla="*/ 173170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>
                <a:gd name="T0" fmla="*/ 27354 w 52"/>
                <a:gd name="T1" fmla="*/ 70697 h 135"/>
                <a:gd name="T2" fmla="*/ 0 w 52"/>
                <a:gd name="T3" fmla="*/ 0 h 135"/>
                <a:gd name="T4" fmla="*/ 46892 w 52"/>
                <a:gd name="T5" fmla="*/ 188524 h 135"/>
                <a:gd name="T6" fmla="*/ 62523 w 52"/>
                <a:gd name="T7" fmla="*/ 243511 h 135"/>
                <a:gd name="T8" fmla="*/ 199292 w 52"/>
                <a:gd name="T9" fmla="*/ 530225 h 135"/>
                <a:gd name="T10" fmla="*/ 203200 w 52"/>
                <a:gd name="T11" fmla="*/ 530225 h 135"/>
                <a:gd name="T12" fmla="*/ 93785 w 52"/>
                <a:gd name="T13" fmla="*/ 219945 h 135"/>
                <a:gd name="T14" fmla="*/ 27354 w 52"/>
                <a:gd name="T15" fmla="*/ 70697 h 1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1027" name="Group 48"/>
          <p:cNvGrpSpPr>
            <a:grpSpLocks/>
          </p:cNvGrpSpPr>
          <p:nvPr/>
        </p:nvGrpSpPr>
        <p:grpSpPr bwMode="auto">
          <a:xfrm>
            <a:off x="20638" y="0"/>
            <a:ext cx="1952625" cy="6853238"/>
            <a:chOff x="6627813" y="195717"/>
            <a:chExt cx="1952625" cy="5678034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>
                <a:gd name="T0" fmla="*/ 27835 w 103"/>
                <a:gd name="T1" fmla="*/ 832351 h 920"/>
                <a:gd name="T2" fmla="*/ 103388 w 103"/>
                <a:gd name="T3" fmla="*/ 1763790 h 920"/>
                <a:gd name="T4" fmla="*/ 226658 w 103"/>
                <a:gd name="T5" fmla="*/ 2691267 h 920"/>
                <a:gd name="T6" fmla="*/ 401622 w 103"/>
                <a:gd name="T7" fmla="*/ 3610816 h 920"/>
                <a:gd name="T8" fmla="*/ 409575 w 103"/>
                <a:gd name="T9" fmla="*/ 3646488 h 920"/>
                <a:gd name="T10" fmla="*/ 393669 w 103"/>
                <a:gd name="T11" fmla="*/ 3464164 h 920"/>
                <a:gd name="T12" fmla="*/ 393669 w 103"/>
                <a:gd name="T13" fmla="*/ 3432455 h 920"/>
                <a:gd name="T14" fmla="*/ 250517 w 103"/>
                <a:gd name="T15" fmla="*/ 2687303 h 920"/>
                <a:gd name="T16" fmla="*/ 119294 w 103"/>
                <a:gd name="T17" fmla="*/ 1759827 h 920"/>
                <a:gd name="T18" fmla="*/ 35788 w 103"/>
                <a:gd name="T19" fmla="*/ 828387 h 920"/>
                <a:gd name="T20" fmla="*/ 11929 w 103"/>
                <a:gd name="T21" fmla="*/ 364649 h 920"/>
                <a:gd name="T22" fmla="*/ 3976 w 103"/>
                <a:gd name="T23" fmla="*/ 0 h 920"/>
                <a:gd name="T24" fmla="*/ 0 w 103"/>
                <a:gd name="T25" fmla="*/ 0 h 920"/>
                <a:gd name="T26" fmla="*/ 3976 w 103"/>
                <a:gd name="T27" fmla="*/ 364649 h 920"/>
                <a:gd name="T28" fmla="*/ 27835 w 103"/>
                <a:gd name="T29" fmla="*/ 832351 h 9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>
                <a:gd name="T0" fmla="*/ 211300 w 88"/>
                <a:gd name="T1" fmla="*/ 908844 h 330"/>
                <a:gd name="T2" fmla="*/ 350838 w 88"/>
                <a:gd name="T3" fmla="*/ 1309688 h 330"/>
                <a:gd name="T4" fmla="*/ 350838 w 88"/>
                <a:gd name="T5" fmla="*/ 1222375 h 330"/>
                <a:gd name="T6" fmla="*/ 350838 w 88"/>
                <a:gd name="T7" fmla="*/ 1206500 h 330"/>
                <a:gd name="T8" fmla="*/ 247181 w 88"/>
                <a:gd name="T9" fmla="*/ 896938 h 330"/>
                <a:gd name="T10" fmla="*/ 0 w 88"/>
                <a:gd name="T11" fmla="*/ 0 h 330"/>
                <a:gd name="T12" fmla="*/ 27908 w 88"/>
                <a:gd name="T13" fmla="*/ 250031 h 330"/>
                <a:gd name="T14" fmla="*/ 211300 w 88"/>
                <a:gd name="T15" fmla="*/ 908844 h 3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>
                <a:gd name="T0" fmla="*/ 23813 w 90"/>
                <a:gd name="T1" fmla="*/ 59474 h 207"/>
                <a:gd name="T2" fmla="*/ 0 w 90"/>
                <a:gd name="T3" fmla="*/ 0 h 207"/>
                <a:gd name="T4" fmla="*/ 3969 w 90"/>
                <a:gd name="T5" fmla="*/ 114983 h 207"/>
                <a:gd name="T6" fmla="*/ 166688 w 90"/>
                <a:gd name="T7" fmla="*/ 503545 h 207"/>
                <a:gd name="T8" fmla="*/ 317500 w 90"/>
                <a:gd name="T9" fmla="*/ 820738 h 207"/>
                <a:gd name="T10" fmla="*/ 357188 w 90"/>
                <a:gd name="T11" fmla="*/ 820738 h 207"/>
                <a:gd name="T12" fmla="*/ 198438 w 90"/>
                <a:gd name="T13" fmla="*/ 487685 h 207"/>
                <a:gd name="T14" fmla="*/ 23813 w 90"/>
                <a:gd name="T15" fmla="*/ 59474 h 2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>
                <a:gd name="T0" fmla="*/ 401541 w 115"/>
                <a:gd name="T1" fmla="*/ 1622524 h 467"/>
                <a:gd name="T2" fmla="*/ 310101 w 115"/>
                <a:gd name="T3" fmla="*/ 1364666 h 467"/>
                <a:gd name="T4" fmla="*/ 115294 w 115"/>
                <a:gd name="T5" fmla="*/ 599025 h 467"/>
                <a:gd name="T6" fmla="*/ 51683 w 115"/>
                <a:gd name="T7" fmla="*/ 210254 h 467"/>
                <a:gd name="T8" fmla="*/ 0 w 115"/>
                <a:gd name="T9" fmla="*/ 0 h 467"/>
                <a:gd name="T10" fmla="*/ 83489 w 115"/>
                <a:gd name="T11" fmla="*/ 602992 h 467"/>
                <a:gd name="T12" fmla="*/ 274320 w 115"/>
                <a:gd name="T13" fmla="*/ 1376567 h 467"/>
                <a:gd name="T14" fmla="*/ 409492 w 115"/>
                <a:gd name="T15" fmla="*/ 1749470 h 467"/>
                <a:gd name="T16" fmla="*/ 457200 w 115"/>
                <a:gd name="T17" fmla="*/ 1852613 h 467"/>
                <a:gd name="T18" fmla="*/ 445273 w 115"/>
                <a:gd name="T19" fmla="*/ 1816910 h 467"/>
                <a:gd name="T20" fmla="*/ 401541 w 115"/>
                <a:gd name="T21" fmla="*/ 1622524 h 46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>
                <a:gd name="T0" fmla="*/ 68219 w 36"/>
                <a:gd name="T1" fmla="*/ 2508250 h 633"/>
                <a:gd name="T2" fmla="*/ 52167 w 36"/>
                <a:gd name="T3" fmla="*/ 2365601 h 633"/>
                <a:gd name="T4" fmla="*/ 20064 w 36"/>
                <a:gd name="T5" fmla="*/ 1577067 h 633"/>
                <a:gd name="T6" fmla="*/ 52167 w 36"/>
                <a:gd name="T7" fmla="*/ 784571 h 633"/>
                <a:gd name="T8" fmla="*/ 88283 w 36"/>
                <a:gd name="T9" fmla="*/ 392286 h 633"/>
                <a:gd name="T10" fmla="*/ 144463 w 36"/>
                <a:gd name="T11" fmla="*/ 0 h 633"/>
                <a:gd name="T12" fmla="*/ 140450 w 36"/>
                <a:gd name="T13" fmla="*/ 0 h 633"/>
                <a:gd name="T14" fmla="*/ 80257 w 36"/>
                <a:gd name="T15" fmla="*/ 392286 h 633"/>
                <a:gd name="T16" fmla="*/ 40129 w 36"/>
                <a:gd name="T17" fmla="*/ 784571 h 633"/>
                <a:gd name="T18" fmla="*/ 4013 w 36"/>
                <a:gd name="T19" fmla="*/ 1577067 h 633"/>
                <a:gd name="T20" fmla="*/ 28090 w 36"/>
                <a:gd name="T21" fmla="*/ 2333901 h 633"/>
                <a:gd name="T22" fmla="*/ 64206 w 36"/>
                <a:gd name="T23" fmla="*/ 2504288 h 633"/>
                <a:gd name="T24" fmla="*/ 68219 w 36"/>
                <a:gd name="T25" fmla="*/ 2508250 h 63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>
                <a:gd name="T0" fmla="*/ 87313 w 28"/>
                <a:gd name="T1" fmla="*/ 233363 h 59"/>
                <a:gd name="T2" fmla="*/ 111125 w 28"/>
                <a:gd name="T3" fmla="*/ 233363 h 59"/>
                <a:gd name="T4" fmla="*/ 0 w 28"/>
                <a:gd name="T5" fmla="*/ 0 h 59"/>
                <a:gd name="T6" fmla="*/ 87313 w 28"/>
                <a:gd name="T7" fmla="*/ 233363 h 5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>
                <a:gd name="T0" fmla="*/ 16062 w 17"/>
                <a:gd name="T1" fmla="*/ 213912 h 107"/>
                <a:gd name="T2" fmla="*/ 68263 w 17"/>
                <a:gd name="T3" fmla="*/ 423863 h 107"/>
                <a:gd name="T4" fmla="*/ 40155 w 17"/>
                <a:gd name="T5" fmla="*/ 174299 h 107"/>
                <a:gd name="T6" fmla="*/ 36139 w 17"/>
                <a:gd name="T7" fmla="*/ 170337 h 107"/>
                <a:gd name="T8" fmla="*/ 0 w 17"/>
                <a:gd name="T9" fmla="*/ 0 h 107"/>
                <a:gd name="T10" fmla="*/ 0 w 17"/>
                <a:gd name="T11" fmla="*/ 31691 h 107"/>
                <a:gd name="T12" fmla="*/ 16062 w 17"/>
                <a:gd name="T13" fmla="*/ 213912 h 1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>
                <a:gd name="T0" fmla="*/ 31793 w 294"/>
                <a:gd name="T1" fmla="*/ 2191628 h 568"/>
                <a:gd name="T2" fmla="*/ 139095 w 294"/>
                <a:gd name="T3" fmla="*/ 1573375 h 568"/>
                <a:gd name="T4" fmla="*/ 393441 w 294"/>
                <a:gd name="T5" fmla="*/ 998716 h 568"/>
                <a:gd name="T6" fmla="*/ 743166 w 294"/>
                <a:gd name="T7" fmla="*/ 471616 h 568"/>
                <a:gd name="T8" fmla="*/ 945848 w 294"/>
                <a:gd name="T9" fmla="*/ 229863 h 568"/>
                <a:gd name="T10" fmla="*/ 1053150 w 294"/>
                <a:gd name="T11" fmla="*/ 110968 h 568"/>
                <a:gd name="T12" fmla="*/ 1168400 w 294"/>
                <a:gd name="T13" fmla="*/ 0 h 568"/>
                <a:gd name="T14" fmla="*/ 1164426 w 294"/>
                <a:gd name="T15" fmla="*/ 0 h 568"/>
                <a:gd name="T16" fmla="*/ 1049176 w 294"/>
                <a:gd name="T17" fmla="*/ 107005 h 568"/>
                <a:gd name="T18" fmla="*/ 941873 w 294"/>
                <a:gd name="T19" fmla="*/ 221937 h 568"/>
                <a:gd name="T20" fmla="*/ 735218 w 294"/>
                <a:gd name="T21" fmla="*/ 463690 h 568"/>
                <a:gd name="T22" fmla="*/ 377544 w 294"/>
                <a:gd name="T23" fmla="*/ 986827 h 568"/>
                <a:gd name="T24" fmla="*/ 119224 w 294"/>
                <a:gd name="T25" fmla="*/ 1569411 h 568"/>
                <a:gd name="T26" fmla="*/ 0 w 294"/>
                <a:gd name="T27" fmla="*/ 2175775 h 568"/>
                <a:gd name="T28" fmla="*/ 27819 w 294"/>
                <a:gd name="T29" fmla="*/ 2251075 h 568"/>
                <a:gd name="T30" fmla="*/ 31793 w 294"/>
                <a:gd name="T31" fmla="*/ 2191628 h 56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>
                <a:gd name="T0" fmla="*/ 0 w 25"/>
                <a:gd name="T1" fmla="*/ 0 h 53"/>
                <a:gd name="T2" fmla="*/ 76010 w 25"/>
                <a:gd name="T3" fmla="*/ 209550 h 53"/>
                <a:gd name="T4" fmla="*/ 100013 w 25"/>
                <a:gd name="T5" fmla="*/ 209550 h 53"/>
                <a:gd name="T6" fmla="*/ 0 w 25"/>
                <a:gd name="T7" fmla="*/ 0 h 5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>
                <a:gd name="T0" fmla="*/ 0 w 29"/>
                <a:gd name="T1" fmla="*/ 0 h 141"/>
                <a:gd name="T2" fmla="*/ 27590 w 29"/>
                <a:gd name="T3" fmla="*/ 352718 h 141"/>
                <a:gd name="T4" fmla="*/ 70945 w 29"/>
                <a:gd name="T5" fmla="*/ 463685 h 141"/>
                <a:gd name="T6" fmla="*/ 114300 w 29"/>
                <a:gd name="T7" fmla="*/ 558800 h 141"/>
                <a:gd name="T8" fmla="*/ 106417 w 29"/>
                <a:gd name="T9" fmla="*/ 535021 h 141"/>
                <a:gd name="T10" fmla="*/ 31531 w 29"/>
                <a:gd name="T11" fmla="*/ 87189 h 141"/>
                <a:gd name="T12" fmla="*/ 15766 w 29"/>
                <a:gd name="T13" fmla="*/ 43594 h 141"/>
                <a:gd name="T14" fmla="*/ 0 w 29"/>
                <a:gd name="T15" fmla="*/ 0 h 1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>
                <a:gd name="T0" fmla="*/ 0 w 8"/>
                <a:gd name="T1" fmla="*/ 102328 h 48"/>
                <a:gd name="T2" fmla="*/ 15875 w 8"/>
                <a:gd name="T3" fmla="*/ 145620 h 48"/>
                <a:gd name="T4" fmla="*/ 31750 w 8"/>
                <a:gd name="T5" fmla="*/ 188913 h 48"/>
                <a:gd name="T6" fmla="*/ 27781 w 8"/>
                <a:gd name="T7" fmla="*/ 74778 h 48"/>
                <a:gd name="T8" fmla="*/ 0 w 8"/>
                <a:gd name="T9" fmla="*/ 0 h 48"/>
                <a:gd name="T10" fmla="*/ 0 w 8"/>
                <a:gd name="T11" fmla="*/ 15743 h 48"/>
                <a:gd name="T12" fmla="*/ 0 w 8"/>
                <a:gd name="T13" fmla="*/ 102328 h 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>
                <a:gd name="T0" fmla="*/ 43656 w 44"/>
                <a:gd name="T1" fmla="*/ 110925 h 111"/>
                <a:gd name="T2" fmla="*/ 0 w 44"/>
                <a:gd name="T3" fmla="*/ 0 h 111"/>
                <a:gd name="T4" fmla="*/ 43656 w 44"/>
                <a:gd name="T5" fmla="*/ 194119 h 111"/>
                <a:gd name="T6" fmla="*/ 55563 w 44"/>
                <a:gd name="T7" fmla="*/ 229773 h 111"/>
                <a:gd name="T8" fmla="*/ 154781 w 44"/>
                <a:gd name="T9" fmla="*/ 439738 h 111"/>
                <a:gd name="T10" fmla="*/ 174625 w 44"/>
                <a:gd name="T11" fmla="*/ 439738 h 111"/>
                <a:gd name="T12" fmla="*/ 87313 w 44"/>
                <a:gd name="T13" fmla="*/ 206003 h 111"/>
                <a:gd name="T14" fmla="*/ 43656 w 44"/>
                <a:gd name="T15" fmla="*/ 110925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1944688" y="623888"/>
            <a:ext cx="6589712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43100" y="2133600"/>
            <a:ext cx="65913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2000">
                <a:solidFill>
                  <a:srgbClr val="FEFFFF"/>
                </a:solidFill>
              </a:defRPr>
            </a:lvl1pPr>
          </a:lstStyle>
          <a:p>
            <a:fld id="{5172321A-B952-4E5F-9363-316BB181665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  <p:sldLayoutId id="2147483822" r:id="rId12"/>
    <p:sldLayoutId id="2147483823" r:id="rId13"/>
    <p:sldLayoutId id="2147483824" r:id="rId14"/>
    <p:sldLayoutId id="2147483825" r:id="rId15"/>
    <p:sldLayoutId id="2147483826" r:id="rId16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opisanie-kartin.com/pictures/17/image244.jpg" TargetMode="External"/><Relationship Id="rId2" Type="http://schemas.openxmlformats.org/officeDocument/2006/relationships/hyperlink" Target="https://pic.rutube.ru/video/0f/ab/0fab7056018f32d557f054b146fabf17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pload.wikimedia.org/wikipedia/commons/1/14/Melencolia_I_%28Durero%29.jpg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052736"/>
            <a:ext cx="6600451" cy="2262781"/>
          </a:xfrm>
        </p:spPr>
        <p:txBody>
          <a:bodyPr/>
          <a:lstStyle/>
          <a:p>
            <a:r>
              <a:rPr lang="uk-UA" dirty="0" smtClean="0"/>
              <a:t>Урок геометрії </a:t>
            </a:r>
            <a:br>
              <a:rPr lang="uk-UA" dirty="0" smtClean="0"/>
            </a:br>
            <a:r>
              <a:rPr lang="uk-UA" dirty="0" smtClean="0"/>
              <a:t>11 клас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Теорема Ейлера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7704" y="1988840"/>
            <a:ext cx="6591985" cy="377762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uk-UA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В + Г = Р + 2.</a:t>
            </a:r>
          </a:p>
          <a:p>
            <a:pPr>
              <a:lnSpc>
                <a:spcPct val="150000"/>
              </a:lnSpc>
            </a:pPr>
            <a:r>
              <a:rPr lang="uk-UA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Де кількість вершин (В), граней (Г),  ребер (Р)</a:t>
            </a:r>
          </a:p>
          <a:p>
            <a:pPr>
              <a:lnSpc>
                <a:spcPct val="150000"/>
              </a:lnSpc>
            </a:pPr>
            <a:endParaRPr lang="ru-RU" dirty="0" smtClean="0">
              <a:solidFill>
                <a:srgbClr val="20212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None/>
            </a:pP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Відношення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кількості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 вершин правильного многогранника до </a:t>
            </a:r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кількості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 ребер</a:t>
            </a:r>
            <a:endParaRPr lang="uk-UA" dirty="0" smtClean="0">
              <a:solidFill>
                <a:srgbClr val="20212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тетраедра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відношення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дорівнює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 4: 3, 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гексаедр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октаедра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 — 2: 1, </a:t>
            </a:r>
          </a:p>
          <a:p>
            <a:pPr>
              <a:lnSpc>
                <a:spcPct val="150000"/>
              </a:lnSpc>
            </a:pPr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додекаедра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ікосаедра</a:t>
            </a:r>
            <a:r>
              <a:rPr lang="ru-RU" dirty="0" smtClean="0">
                <a:solidFill>
                  <a:srgbClr val="202122"/>
                </a:solidFill>
                <a:latin typeface="Times New Roman" pitchFamily="18" charset="0"/>
                <a:cs typeface="Times New Roman" pitchFamily="18" charset="0"/>
              </a:rPr>
              <a:t> — 4: 1.</a:t>
            </a:r>
          </a:p>
          <a:p>
            <a:pPr>
              <a:lnSpc>
                <a:spcPct val="150000"/>
              </a:lnSpc>
            </a:pPr>
            <a:endParaRPr lang="uk-UA" dirty="0" smtClean="0">
              <a:solidFill>
                <a:srgbClr val="20212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dirty="0" smtClean="0">
              <a:solidFill>
                <a:srgbClr val="20212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Правильні многокутники у побуті </a:t>
            </a:r>
            <a:r>
              <a:rPr lang="uk-UA" dirty="0" smtClean="0"/>
              <a:t>та мистецтві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8130" name="Picture 2" descr="Картинки по запросу &quot;тайна вечеря далі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2182360"/>
            <a:ext cx="6696744" cy="37669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5"/>
          <p:cNvSpPr>
            <a:spLocks noChangeArrowheads="1"/>
          </p:cNvSpPr>
          <p:nvPr/>
        </p:nvSpPr>
        <p:spPr bwMode="auto">
          <a:xfrm>
            <a:off x="6444208" y="5949280"/>
            <a:ext cx="2088232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Сальвадор </a:t>
            </a:r>
            <a:r>
              <a:rPr lang="ru-RU" sz="1050" dirty="0" err="1">
                <a:latin typeface="Times New Roman" pitchFamily="18" charset="0"/>
                <a:cs typeface="Times New Roman" pitchFamily="18" charset="0"/>
              </a:rPr>
              <a:t>Далі</a:t>
            </a: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. "Тайна вечеря".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84994" name="Picture 2" descr="Картинки по запросу &quot;Моріс Ешер «Натюрморт с рептиліями»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1052736"/>
            <a:ext cx="5728946" cy="48769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3491880" y="5949280"/>
            <a:ext cx="4572000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1050" dirty="0" err="1">
                <a:latin typeface="Times New Roman" pitchFamily="18" charset="0"/>
                <a:cs typeface="Times New Roman" pitchFamily="18" charset="0"/>
              </a:rPr>
              <a:t>Моріс</a:t>
            </a: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50" dirty="0" err="1">
                <a:latin typeface="Times New Roman" pitchFamily="18" charset="0"/>
                <a:cs typeface="Times New Roman" pitchFamily="18" charset="0"/>
              </a:rPr>
              <a:t>Ешер</a:t>
            </a: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«Натюрморт с </a:t>
            </a:r>
            <a:r>
              <a:rPr lang="ru-RU" sz="1050" dirty="0" err="1">
                <a:latin typeface="Times New Roman" pitchFamily="18" charset="0"/>
                <a:cs typeface="Times New Roman" pitchFamily="18" charset="0"/>
              </a:rPr>
              <a:t>рептиліями</a:t>
            </a: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Прямоугольник 4"/>
          <p:cNvSpPr>
            <a:spLocks noChangeArrowheads="1"/>
          </p:cNvSpPr>
          <p:nvPr/>
        </p:nvSpPr>
        <p:spPr bwMode="auto">
          <a:xfrm>
            <a:off x="5292080" y="5949280"/>
            <a:ext cx="2042547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ru-RU" sz="105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Гравюра Дюрера «</a:t>
            </a:r>
            <a:r>
              <a:rPr lang="ru-RU" sz="105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Меланхолія</a:t>
            </a:r>
            <a:r>
              <a:rPr lang="ru-RU" sz="105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</a:p>
        </p:txBody>
      </p:sp>
      <p:pic>
        <p:nvPicPr>
          <p:cNvPr id="88066" name="Picture 2" descr="Картинки по запросу &quot;Гравюра Дюрера «Меланхолія»&quot;"/>
          <p:cNvPicPr>
            <a:picLocks noChangeAspect="1" noChangeArrowheads="1"/>
          </p:cNvPicPr>
          <p:nvPr/>
        </p:nvPicPr>
        <p:blipFill>
          <a:blip r:embed="rId3" cstate="print"/>
          <a:srcRect b="830"/>
          <a:stretch>
            <a:fillRect/>
          </a:stretch>
        </p:blipFill>
        <p:spPr bwMode="auto">
          <a:xfrm>
            <a:off x="3059832" y="620688"/>
            <a:ext cx="4254258" cy="53285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Розгортки правильних многогранників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uk-UA" dirty="0"/>
          </a:p>
        </p:txBody>
      </p:sp>
      <p:pic>
        <p:nvPicPr>
          <p:cNvPr id="90114" name="Picture 2" descr="Картинки по запросу &quot;розгортки правильних многогранників&quot;"/>
          <p:cNvPicPr>
            <a:picLocks noChangeAspect="1" noChangeArrowheads="1"/>
          </p:cNvPicPr>
          <p:nvPr/>
        </p:nvPicPr>
        <p:blipFill>
          <a:blip r:embed="rId3" cstate="print">
            <a:lum contrast="-10000"/>
          </a:blip>
          <a:srcRect l="10664" t="23074"/>
          <a:stretch>
            <a:fillRect/>
          </a:stretch>
        </p:blipFill>
        <p:spPr bwMode="auto">
          <a:xfrm>
            <a:off x="2339753" y="2153050"/>
            <a:ext cx="5760640" cy="37242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 smtClean="0">
                <a:solidFill>
                  <a:schemeClr val="tx1"/>
                </a:solidFill>
              </a:rPr>
              <a:t>Правильні многогранники</a:t>
            </a:r>
            <a:br>
              <a:rPr lang="uk-UA" b="1" i="1" dirty="0" smtClean="0">
                <a:solidFill>
                  <a:schemeClr val="tx1"/>
                </a:solidFill>
              </a:rPr>
            </a:br>
            <a:r>
              <a:rPr lang="uk-UA" b="1" i="1" dirty="0" smtClean="0">
                <a:solidFill>
                  <a:schemeClr val="tx1"/>
                </a:solidFill>
              </a:rPr>
              <a:t>в </a:t>
            </a:r>
            <a:r>
              <a:rPr lang="uk-UA" b="1" i="1" dirty="0" smtClean="0">
                <a:solidFill>
                  <a:schemeClr val="tx1"/>
                </a:solidFill>
              </a:rPr>
              <a:t>природі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50000"/>
              </a:lnSpc>
            </a:pPr>
            <a:r>
              <a:rPr lang="uk-UA" dirty="0" smtClean="0"/>
              <a:t>Футбольний </a:t>
            </a:r>
            <a:r>
              <a:rPr lang="uk-UA" dirty="0" smtClean="0"/>
              <a:t>м’яч у формі поверхні зрізаного ікосаедра;</a:t>
            </a:r>
          </a:p>
          <a:p>
            <a:pPr lvl="0">
              <a:lnSpc>
                <a:spcPct val="150000"/>
              </a:lnSpc>
            </a:pPr>
            <a:r>
              <a:rPr lang="uk-UA" dirty="0" smtClean="0"/>
              <a:t>Деякі плоди, що знаходяться на одній кисті, розташовані у вершинах тетраедра, близького до правильного;</a:t>
            </a:r>
          </a:p>
          <a:p>
            <a:pPr lvl="0">
              <a:lnSpc>
                <a:spcPct val="150000"/>
              </a:lnSpc>
            </a:pPr>
            <a:r>
              <a:rPr lang="uk-UA" dirty="0" smtClean="0"/>
              <a:t>У китайців куб – божество землі;</a:t>
            </a:r>
          </a:p>
          <a:p>
            <a:pPr lvl="0">
              <a:lnSpc>
                <a:spcPct val="150000"/>
              </a:lnSpc>
            </a:pPr>
            <a:r>
              <a:rPr lang="uk-UA" dirty="0" smtClean="0"/>
              <a:t>Дерево життя росте з центра куба;</a:t>
            </a:r>
          </a:p>
          <a:p>
            <a:pPr lvl="0">
              <a:lnSpc>
                <a:spcPct val="150000"/>
              </a:lnSpc>
            </a:pPr>
            <a:r>
              <a:rPr lang="uk-UA" dirty="0" smtClean="0"/>
              <a:t>В ісламі куб символізує стабільність.</a:t>
            </a:r>
          </a:p>
          <a:p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860674"/>
          </a:xfrm>
        </p:spPr>
        <p:txBody>
          <a:bodyPr/>
          <a:lstStyle/>
          <a:p>
            <a:r>
              <a:rPr lang="uk-UA" dirty="0" smtClean="0"/>
              <a:t>Робота в групах</a:t>
            </a:r>
            <a:br>
              <a:rPr lang="uk-UA" dirty="0" smtClean="0"/>
            </a:br>
            <a:r>
              <a:rPr lang="uk-UA" dirty="0" smtClean="0"/>
              <a:t>група І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42415" y="2060848"/>
            <a:ext cx="6591985" cy="3960440"/>
          </a:xfrm>
        </p:spPr>
        <p:txBody>
          <a:bodyPr/>
          <a:lstStyle/>
          <a:p>
            <a:pPr lvl="0">
              <a:lnSpc>
                <a:spcPct val="150000"/>
              </a:lnSpc>
            </a:pPr>
            <a:r>
              <a:rPr lang="uk-UA" dirty="0" smtClean="0"/>
              <a:t>1). Знайти </a:t>
            </a:r>
            <a:r>
              <a:rPr lang="uk-UA" dirty="0" smtClean="0"/>
              <a:t>суму плоских кутів при всіх </a:t>
            </a:r>
            <a:r>
              <a:rPr lang="uk-UA" dirty="0" smtClean="0"/>
              <a:t>вершинах правильного </a:t>
            </a:r>
            <a:r>
              <a:rPr lang="uk-UA" dirty="0" smtClean="0"/>
              <a:t>октаедра</a:t>
            </a:r>
            <a:r>
              <a:rPr lang="uk-UA" dirty="0" smtClean="0"/>
              <a:t>;</a:t>
            </a:r>
          </a:p>
          <a:p>
            <a:pPr>
              <a:lnSpc>
                <a:spcPct val="150000"/>
              </a:lnSpc>
            </a:pPr>
            <a:r>
              <a:rPr lang="uk-UA" dirty="0" smtClean="0"/>
              <a:t>2)  площа повної поверхні правильного ікосаедра = 20   3  см</a:t>
            </a:r>
            <a:r>
              <a:rPr lang="uk-UA" baseline="30000" dirty="0" smtClean="0"/>
              <a:t>2</a:t>
            </a:r>
            <a:r>
              <a:rPr lang="uk-UA" dirty="0" smtClean="0"/>
              <a:t>.  Знайти довжину ребра цього ікосаедра.</a:t>
            </a:r>
          </a:p>
          <a:p>
            <a:pPr>
              <a:lnSpc>
                <a:spcPct val="150000"/>
              </a:lnSpc>
            </a:pPr>
            <a:r>
              <a:rPr lang="uk-UA" dirty="0" smtClean="0"/>
              <a:t>3</a:t>
            </a:r>
            <a:r>
              <a:rPr lang="uk-UA" dirty="0" smtClean="0"/>
              <a:t>) </a:t>
            </a:r>
            <a:r>
              <a:rPr lang="uk-UA" dirty="0" smtClean="0"/>
              <a:t>Ребро правильного октаедра дорівнює 3</a:t>
            </a:r>
            <a:r>
              <a:rPr lang="uk-UA" dirty="0" smtClean="0"/>
              <a:t>   2  см</a:t>
            </a:r>
            <a:r>
              <a:rPr lang="uk-UA" dirty="0" smtClean="0"/>
              <a:t>. </a:t>
            </a:r>
            <a:r>
              <a:rPr lang="uk-UA" dirty="0" smtClean="0"/>
              <a:t>Знайдіть відстань між двома протилежними вершинами .</a:t>
            </a:r>
          </a:p>
          <a:p>
            <a:endParaRPr lang="uk-UA" dirty="0"/>
          </a:p>
        </p:txBody>
      </p:sp>
      <p:sp>
        <p:nvSpPr>
          <p:cNvPr id="15" name="Полилиния 14"/>
          <p:cNvSpPr/>
          <p:nvPr/>
        </p:nvSpPr>
        <p:spPr>
          <a:xfrm>
            <a:off x="2627784" y="3356992"/>
            <a:ext cx="444518" cy="581198"/>
          </a:xfrm>
          <a:custGeom>
            <a:avLst/>
            <a:gdLst>
              <a:gd name="connsiteX0" fmla="*/ 0 w 783020"/>
              <a:gd name="connsiteY0" fmla="*/ 268013 h 906517"/>
              <a:gd name="connsiteX1" fmla="*/ 110358 w 783020"/>
              <a:gd name="connsiteY1" fmla="*/ 882869 h 906517"/>
              <a:gd name="connsiteX2" fmla="*/ 126124 w 783020"/>
              <a:gd name="connsiteY2" fmla="*/ 126124 h 906517"/>
              <a:gd name="connsiteX3" fmla="*/ 693682 w 783020"/>
              <a:gd name="connsiteY3" fmla="*/ 126124 h 906517"/>
              <a:gd name="connsiteX4" fmla="*/ 662151 w 783020"/>
              <a:gd name="connsiteY4" fmla="*/ 110358 h 906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020" h="906517">
                <a:moveTo>
                  <a:pt x="0" y="268013"/>
                </a:moveTo>
                <a:cubicBezTo>
                  <a:pt x="44668" y="587265"/>
                  <a:pt x="89337" y="906517"/>
                  <a:pt x="110358" y="882869"/>
                </a:cubicBezTo>
                <a:cubicBezTo>
                  <a:pt x="131379" y="859221"/>
                  <a:pt x="28903" y="252248"/>
                  <a:pt x="126124" y="126124"/>
                </a:cubicBezTo>
                <a:cubicBezTo>
                  <a:pt x="223345" y="0"/>
                  <a:pt x="604344" y="128752"/>
                  <a:pt x="693682" y="126124"/>
                </a:cubicBezTo>
                <a:cubicBezTo>
                  <a:pt x="783020" y="123496"/>
                  <a:pt x="722585" y="116927"/>
                  <a:pt x="662151" y="110358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Полилиния 15"/>
          <p:cNvSpPr/>
          <p:nvPr/>
        </p:nvSpPr>
        <p:spPr>
          <a:xfrm>
            <a:off x="7452320" y="3933056"/>
            <a:ext cx="444518" cy="581198"/>
          </a:xfrm>
          <a:custGeom>
            <a:avLst/>
            <a:gdLst>
              <a:gd name="connsiteX0" fmla="*/ 0 w 783020"/>
              <a:gd name="connsiteY0" fmla="*/ 268013 h 906517"/>
              <a:gd name="connsiteX1" fmla="*/ 110358 w 783020"/>
              <a:gd name="connsiteY1" fmla="*/ 882869 h 906517"/>
              <a:gd name="connsiteX2" fmla="*/ 126124 w 783020"/>
              <a:gd name="connsiteY2" fmla="*/ 126124 h 906517"/>
              <a:gd name="connsiteX3" fmla="*/ 693682 w 783020"/>
              <a:gd name="connsiteY3" fmla="*/ 126124 h 906517"/>
              <a:gd name="connsiteX4" fmla="*/ 662151 w 783020"/>
              <a:gd name="connsiteY4" fmla="*/ 110358 h 906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020" h="906517">
                <a:moveTo>
                  <a:pt x="0" y="268013"/>
                </a:moveTo>
                <a:cubicBezTo>
                  <a:pt x="44668" y="587265"/>
                  <a:pt x="89337" y="906517"/>
                  <a:pt x="110358" y="882869"/>
                </a:cubicBezTo>
                <a:cubicBezTo>
                  <a:pt x="131379" y="859221"/>
                  <a:pt x="28903" y="252248"/>
                  <a:pt x="126124" y="126124"/>
                </a:cubicBezTo>
                <a:cubicBezTo>
                  <a:pt x="223345" y="0"/>
                  <a:pt x="604344" y="128752"/>
                  <a:pt x="693682" y="126124"/>
                </a:cubicBezTo>
                <a:cubicBezTo>
                  <a:pt x="783020" y="123496"/>
                  <a:pt x="722585" y="116927"/>
                  <a:pt x="662151" y="110358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Робота в групах</a:t>
            </a:r>
            <a:br>
              <a:rPr lang="uk-UA" dirty="0" smtClean="0"/>
            </a:br>
            <a:r>
              <a:rPr lang="uk-UA" dirty="0" smtClean="0"/>
              <a:t>група ІІ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42415" y="2133600"/>
            <a:ext cx="6806049" cy="3777622"/>
          </a:xfrm>
        </p:spPr>
        <p:txBody>
          <a:bodyPr/>
          <a:lstStyle/>
          <a:p>
            <a:pPr lvl="0">
              <a:lnSpc>
                <a:spcPct val="150000"/>
              </a:lnSpc>
            </a:pPr>
            <a:r>
              <a:rPr lang="uk-UA" dirty="0" smtClean="0"/>
              <a:t>1) Знайти суму плоских кутів при всіх вершинах: </a:t>
            </a:r>
          </a:p>
          <a:p>
            <a:pPr>
              <a:lnSpc>
                <a:spcPct val="150000"/>
              </a:lnSpc>
            </a:pPr>
            <a:r>
              <a:rPr lang="uk-UA" dirty="0" smtClean="0"/>
              <a:t>правильного додекаедра.</a:t>
            </a:r>
          </a:p>
          <a:p>
            <a:pPr>
              <a:lnSpc>
                <a:spcPct val="150000"/>
              </a:lnSpc>
            </a:pPr>
            <a:r>
              <a:rPr lang="uk-UA" dirty="0" smtClean="0"/>
              <a:t>2</a:t>
            </a:r>
            <a:r>
              <a:rPr lang="uk-UA" dirty="0" smtClean="0"/>
              <a:t>) у кубі центри основ сполучено з центрами бічних граней. Знайдіть площу повної поверхні утвореного октаедра, якщо площа повної поверхні куба = 54 см</a:t>
            </a:r>
            <a:r>
              <a:rPr lang="uk-UA" baseline="30000" dirty="0" smtClean="0"/>
              <a:t>2</a:t>
            </a:r>
            <a:endParaRPr lang="uk-UA" dirty="0" smtClean="0"/>
          </a:p>
          <a:p>
            <a:pPr>
              <a:lnSpc>
                <a:spcPct val="150000"/>
              </a:lnSpc>
            </a:pPr>
            <a:r>
              <a:rPr lang="uk-UA" dirty="0" smtClean="0"/>
              <a:t>3</a:t>
            </a:r>
            <a:r>
              <a:rPr lang="uk-UA" dirty="0" smtClean="0"/>
              <a:t>) Відстань між центрами двох суміжних граней правильного октаедра =   2 см. Знайдіть ребро цього октаедра.</a:t>
            </a:r>
          </a:p>
          <a:p>
            <a:endParaRPr lang="uk-UA" dirty="0"/>
          </a:p>
        </p:txBody>
      </p:sp>
      <p:sp>
        <p:nvSpPr>
          <p:cNvPr id="4" name="Полилиния 3"/>
          <p:cNvSpPr/>
          <p:nvPr/>
        </p:nvSpPr>
        <p:spPr>
          <a:xfrm>
            <a:off x="5279610" y="4941168"/>
            <a:ext cx="444518" cy="581198"/>
          </a:xfrm>
          <a:custGeom>
            <a:avLst/>
            <a:gdLst>
              <a:gd name="connsiteX0" fmla="*/ 0 w 783020"/>
              <a:gd name="connsiteY0" fmla="*/ 268013 h 906517"/>
              <a:gd name="connsiteX1" fmla="*/ 110358 w 783020"/>
              <a:gd name="connsiteY1" fmla="*/ 882869 h 906517"/>
              <a:gd name="connsiteX2" fmla="*/ 126124 w 783020"/>
              <a:gd name="connsiteY2" fmla="*/ 126124 h 906517"/>
              <a:gd name="connsiteX3" fmla="*/ 693682 w 783020"/>
              <a:gd name="connsiteY3" fmla="*/ 126124 h 906517"/>
              <a:gd name="connsiteX4" fmla="*/ 662151 w 783020"/>
              <a:gd name="connsiteY4" fmla="*/ 110358 h 906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020" h="906517">
                <a:moveTo>
                  <a:pt x="0" y="268013"/>
                </a:moveTo>
                <a:cubicBezTo>
                  <a:pt x="44668" y="587265"/>
                  <a:pt x="89337" y="906517"/>
                  <a:pt x="110358" y="882869"/>
                </a:cubicBezTo>
                <a:cubicBezTo>
                  <a:pt x="131379" y="859221"/>
                  <a:pt x="28903" y="252248"/>
                  <a:pt x="126124" y="126124"/>
                </a:cubicBezTo>
                <a:cubicBezTo>
                  <a:pt x="223345" y="0"/>
                  <a:pt x="604344" y="128752"/>
                  <a:pt x="693682" y="126124"/>
                </a:cubicBezTo>
                <a:cubicBezTo>
                  <a:pt x="783020" y="123496"/>
                  <a:pt x="722585" y="116927"/>
                  <a:pt x="662151" y="110358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Підсумки уроку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50000"/>
              </a:lnSpc>
            </a:pPr>
            <a:endParaRPr lang="uk-UA" dirty="0" smtClean="0"/>
          </a:p>
          <a:p>
            <a:pPr lvl="0">
              <a:lnSpc>
                <a:spcPct val="150000"/>
              </a:lnSpc>
            </a:pPr>
            <a:r>
              <a:rPr lang="uk-UA" dirty="0" smtClean="0"/>
              <a:t>Що </a:t>
            </a:r>
            <a:r>
              <a:rPr lang="uk-UA" dirty="0" smtClean="0"/>
              <a:t>для вас було новим сьогодні на уроці?</a:t>
            </a:r>
          </a:p>
          <a:p>
            <a:pPr lvl="0">
              <a:lnSpc>
                <a:spcPct val="150000"/>
              </a:lnSpc>
            </a:pPr>
            <a:r>
              <a:rPr lang="uk-UA" dirty="0" smtClean="0"/>
              <a:t>Що найбільше зацікавило?</a:t>
            </a:r>
          </a:p>
          <a:p>
            <a:pPr lvl="0">
              <a:lnSpc>
                <a:spcPct val="150000"/>
              </a:lnSpc>
            </a:pPr>
            <a:r>
              <a:rPr lang="uk-UA" dirty="0" smtClean="0"/>
              <a:t>Що ще хотілось би дізнатись про многогранники?</a:t>
            </a:r>
          </a:p>
          <a:p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Домашнє завдання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50000"/>
              </a:lnSpc>
              <a:buFont typeface="+mj-lt"/>
              <a:buAutoNum type="arabicPeriod"/>
            </a:pPr>
            <a:r>
              <a:rPr lang="uk-UA" dirty="0" smtClean="0"/>
              <a:t>Опрацювати § 8 тести </a:t>
            </a:r>
            <a:r>
              <a:rPr lang="uk-UA" dirty="0" smtClean="0"/>
              <a:t>ст.93</a:t>
            </a:r>
            <a:endParaRPr lang="uk-UA" dirty="0" smtClean="0"/>
          </a:p>
          <a:p>
            <a:pPr lvl="0">
              <a:lnSpc>
                <a:spcPct val="150000"/>
              </a:lnSpc>
              <a:buFont typeface="+mj-lt"/>
              <a:buAutoNum type="arabicPeriod"/>
            </a:pPr>
            <a:r>
              <a:rPr lang="uk-UA" dirty="0" smtClean="0"/>
              <a:t>Виконайте вправи 8.2, 8.4, 8.6;</a:t>
            </a:r>
          </a:p>
          <a:p>
            <a:pPr>
              <a:lnSpc>
                <a:spcPct val="150000"/>
              </a:lnSpc>
              <a:buNone/>
            </a:pPr>
            <a:r>
              <a:rPr lang="uk-UA" dirty="0" smtClean="0"/>
              <a:t>Додаткове завдання:</a:t>
            </a:r>
          </a:p>
          <a:p>
            <a:pPr lvl="0">
              <a:lnSpc>
                <a:spcPct val="150000"/>
              </a:lnSpc>
              <a:buNone/>
            </a:pPr>
            <a:r>
              <a:rPr lang="uk-UA" dirty="0" smtClean="0"/>
              <a:t>	Відстань </a:t>
            </a:r>
            <a:r>
              <a:rPr lang="uk-UA" dirty="0" smtClean="0"/>
              <a:t>між протилежними гранями правильного октаедра дорівнює </a:t>
            </a:r>
            <a:r>
              <a:rPr lang="uk-UA" dirty="0" smtClean="0"/>
              <a:t>3  6 см </a:t>
            </a:r>
            <a:r>
              <a:rPr lang="uk-UA" dirty="0" smtClean="0"/>
              <a:t>. Знайдіть довжину ребра цього </a:t>
            </a:r>
            <a:r>
              <a:rPr lang="uk-UA" dirty="0" smtClean="0"/>
              <a:t>октаедра</a:t>
            </a:r>
            <a:endParaRPr lang="uk-UA" dirty="0" smtClean="0"/>
          </a:p>
          <a:p>
            <a:endParaRPr lang="uk-UA" dirty="0"/>
          </a:p>
        </p:txBody>
      </p:sp>
      <p:sp>
        <p:nvSpPr>
          <p:cNvPr id="4" name="Полилиния 3"/>
          <p:cNvSpPr/>
          <p:nvPr/>
        </p:nvSpPr>
        <p:spPr>
          <a:xfrm>
            <a:off x="4860032" y="4149080"/>
            <a:ext cx="444518" cy="581198"/>
          </a:xfrm>
          <a:custGeom>
            <a:avLst/>
            <a:gdLst>
              <a:gd name="connsiteX0" fmla="*/ 0 w 783020"/>
              <a:gd name="connsiteY0" fmla="*/ 268013 h 906517"/>
              <a:gd name="connsiteX1" fmla="*/ 110358 w 783020"/>
              <a:gd name="connsiteY1" fmla="*/ 882869 h 906517"/>
              <a:gd name="connsiteX2" fmla="*/ 126124 w 783020"/>
              <a:gd name="connsiteY2" fmla="*/ 126124 h 906517"/>
              <a:gd name="connsiteX3" fmla="*/ 693682 w 783020"/>
              <a:gd name="connsiteY3" fmla="*/ 126124 h 906517"/>
              <a:gd name="connsiteX4" fmla="*/ 662151 w 783020"/>
              <a:gd name="connsiteY4" fmla="*/ 110358 h 906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020" h="906517">
                <a:moveTo>
                  <a:pt x="0" y="268013"/>
                </a:moveTo>
                <a:cubicBezTo>
                  <a:pt x="44668" y="587265"/>
                  <a:pt x="89337" y="906517"/>
                  <a:pt x="110358" y="882869"/>
                </a:cubicBezTo>
                <a:cubicBezTo>
                  <a:pt x="131379" y="859221"/>
                  <a:pt x="28903" y="252248"/>
                  <a:pt x="126124" y="126124"/>
                </a:cubicBezTo>
                <a:cubicBezTo>
                  <a:pt x="223345" y="0"/>
                  <a:pt x="604344" y="128752"/>
                  <a:pt x="693682" y="126124"/>
                </a:cubicBezTo>
                <a:cubicBezTo>
                  <a:pt x="783020" y="123496"/>
                  <a:pt x="722585" y="116927"/>
                  <a:pt x="662151" y="110358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1268412"/>
            <a:ext cx="7772400" cy="252062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uk-UA" dirty="0" smtClean="0"/>
              <a:t>Тема:</a:t>
            </a:r>
            <a:br>
              <a:rPr lang="uk-UA" dirty="0" smtClean="0"/>
            </a:br>
            <a:r>
              <a:rPr lang="uk-UA" dirty="0" smtClean="0"/>
              <a:t>Правильні многогранники</a:t>
            </a:r>
            <a:endParaRPr lang="ru-RU" altLang="ru-RU" sz="6000" dirty="0" smtClean="0">
              <a:solidFill>
                <a:schemeClr val="hlink"/>
              </a:solidFill>
            </a:endParaRPr>
          </a:p>
        </p:txBody>
      </p:sp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3491880" y="4221088"/>
            <a:ext cx="523875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algn="r"/>
            <a:r>
              <a:rPr lang="uk-UA" altLang="ru-RU" sz="14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</a:t>
            </a:r>
            <a:r>
              <a:rPr lang="uk-UA" sz="14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Правильних многогранників дуже мало, але весь цей скромній за чисельністю загін зумів пробитися в самі хащі різних наук.»</a:t>
            </a:r>
            <a:endParaRPr lang="ru-RU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457200" algn="r"/>
            <a:r>
              <a:rPr lang="uk-UA" sz="14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Л. </a:t>
            </a:r>
            <a:r>
              <a:rPr lang="uk-UA" sz="1400" i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Керолл</a:t>
            </a:r>
            <a:endParaRPr lang="ru-RU" sz="14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060848"/>
            <a:ext cx="6589199" cy="1280890"/>
          </a:xfrm>
        </p:spPr>
        <p:txBody>
          <a:bodyPr/>
          <a:lstStyle/>
          <a:p>
            <a:pPr algn="ctr"/>
            <a:r>
              <a:rPr lang="uk-UA" dirty="0" smtClean="0"/>
              <a:t>Дякую за увагу.</a:t>
            </a:r>
            <a:br>
              <a:rPr lang="uk-UA" dirty="0" smtClean="0"/>
            </a:br>
            <a:r>
              <a:rPr lang="uk-UA" dirty="0" smtClean="0"/>
              <a:t>До зустрічі.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Джерела 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en-AU" dirty="0" smtClean="0">
                <a:hlinkClick r:id="rId2"/>
              </a:rPr>
              <a:t>https://pic.rutube.ru/video/0f/ab/0fab7056018f32d557f054b146fabf17.jpg</a:t>
            </a:r>
            <a:endParaRPr lang="uk-UA" dirty="0" smtClean="0"/>
          </a:p>
          <a:p>
            <a:pPr>
              <a:buFont typeface="+mj-lt"/>
              <a:buAutoNum type="arabicPeriod"/>
            </a:pPr>
            <a:r>
              <a:rPr lang="en-AU" dirty="0" smtClean="0">
                <a:hlinkClick r:id="rId3"/>
              </a:rPr>
              <a:t>https://opisanie-kartin.com/pictures/17/image244.jpg</a:t>
            </a:r>
            <a:endParaRPr lang="uk-UA" dirty="0" smtClean="0"/>
          </a:p>
          <a:p>
            <a:pPr>
              <a:buFont typeface="+mj-lt"/>
              <a:buAutoNum type="arabicPeriod"/>
            </a:pPr>
            <a:r>
              <a:rPr lang="en-AU" dirty="0" smtClean="0">
                <a:hlinkClick r:id="rId4"/>
              </a:rPr>
              <a:t>https://upload.wikimedia.org/wikipedia/commons/1/14/Melencolia_I_%28Durero%29.jpg</a:t>
            </a:r>
            <a:endParaRPr lang="uk-UA" dirty="0" smtClean="0"/>
          </a:p>
          <a:p>
            <a:endParaRPr lang="uk-UA" dirty="0" smtClean="0"/>
          </a:p>
          <a:p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Мета уроку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uk-UA" dirty="0" smtClean="0"/>
              <a:t>сформувати поняття правильного многогранника; розглянути види правильних многогранників; сформувати вміння розв’язувати задачі; що передбачають використання поняття правильних многогранників. 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Завдання уроку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uk-UA" dirty="0" smtClean="0"/>
              <a:t>вчитися </a:t>
            </a:r>
            <a:r>
              <a:rPr lang="uk-UA" dirty="0" smtClean="0"/>
              <a:t>коректно та доречно вживати в мовленні математичну </a:t>
            </a:r>
            <a:r>
              <a:rPr lang="uk-UA" dirty="0" smtClean="0"/>
              <a:t>термінологію;</a:t>
            </a:r>
          </a:p>
          <a:p>
            <a:pPr>
              <a:lnSpc>
                <a:spcPct val="150000"/>
              </a:lnSpc>
            </a:pPr>
            <a:r>
              <a:rPr lang="uk-UA" dirty="0" smtClean="0"/>
              <a:t>вчитися </a:t>
            </a:r>
            <a:r>
              <a:rPr lang="uk-UA" dirty="0" smtClean="0"/>
              <a:t>знаходити інформацію та оцінювати її достовірність</a:t>
            </a:r>
            <a:r>
              <a:rPr lang="uk-UA" dirty="0" smtClean="0"/>
              <a:t>;</a:t>
            </a:r>
          </a:p>
          <a:p>
            <a:pPr>
              <a:lnSpc>
                <a:spcPct val="150000"/>
              </a:lnSpc>
            </a:pPr>
            <a:r>
              <a:rPr lang="uk-UA" dirty="0" smtClean="0"/>
              <a:t>н</a:t>
            </a:r>
            <a:r>
              <a:rPr lang="uk-UA" dirty="0" smtClean="0"/>
              <a:t>авчитися усвідомлювати </a:t>
            </a:r>
            <a:r>
              <a:rPr lang="uk-UA" dirty="0" smtClean="0"/>
              <a:t>важливості математики як універсальної мови науки, техніки та </a:t>
            </a:r>
            <a:r>
              <a:rPr lang="uk-UA" dirty="0" smtClean="0"/>
              <a:t>технологій;</a:t>
            </a:r>
          </a:p>
          <a:p>
            <a:pPr lvl="0">
              <a:lnSpc>
                <a:spcPct val="150000"/>
              </a:lnSpc>
            </a:pPr>
            <a:r>
              <a:rPr lang="uk-UA" dirty="0" smtClean="0"/>
              <a:t>вчитися </a:t>
            </a:r>
            <a:r>
              <a:rPr lang="uk-UA" dirty="0" smtClean="0"/>
              <a:t>аргументувати та відстоювати свою позицію; уміння співпрацювати у команді.</a:t>
            </a:r>
          </a:p>
          <a:p>
            <a:pPr>
              <a:buNone/>
            </a:pP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/>
          <a:lstStyle/>
          <a:p>
            <a:r>
              <a:rPr lang="uk-UA" dirty="0" smtClean="0"/>
              <a:t>Для уроку нам необхідно підготувати</a:t>
            </a:r>
            <a:endParaRPr lang="uk-UA" dirty="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2132856"/>
            <a:ext cx="8229600" cy="3672408"/>
          </a:xfrm>
        </p:spPr>
        <p:txBody>
          <a:bodyPr/>
          <a:lstStyle/>
          <a:p>
            <a:pPr lvl="1">
              <a:lnSpc>
                <a:spcPct val="150000"/>
              </a:lnSpc>
              <a:buFont typeface="+mj-lt"/>
              <a:buAutoNum type="arabicPeriod"/>
            </a:pPr>
            <a:r>
              <a:rPr lang="uk-UA" dirty="0" smtClean="0"/>
              <a:t>Підручник геометрія </a:t>
            </a:r>
            <a:r>
              <a:rPr lang="uk-UA" dirty="0" smtClean="0"/>
              <a:t>11 </a:t>
            </a:r>
            <a:r>
              <a:rPr lang="uk-UA" dirty="0" smtClean="0"/>
              <a:t>клас. </a:t>
            </a:r>
            <a:r>
              <a:rPr lang="uk-UA" dirty="0" smtClean="0"/>
              <a:t>Автор </a:t>
            </a:r>
            <a:r>
              <a:rPr lang="uk-UA" dirty="0" err="1" smtClean="0"/>
              <a:t>Нелін</a:t>
            </a:r>
            <a:r>
              <a:rPr lang="uk-UA" dirty="0" smtClean="0"/>
              <a:t> Є.П</a:t>
            </a:r>
            <a:r>
              <a:rPr lang="uk-UA" dirty="0" smtClean="0"/>
              <a:t>.</a:t>
            </a:r>
          </a:p>
          <a:p>
            <a:pPr lvl="1">
              <a:lnSpc>
                <a:spcPct val="150000"/>
              </a:lnSpc>
              <a:buFont typeface="+mj-lt"/>
              <a:buAutoNum type="arabicPeriod"/>
            </a:pPr>
            <a:r>
              <a:rPr lang="uk-UA" dirty="0" smtClean="0">
                <a:cs typeface="Times New Roman" panose="02020603050405020304" pitchFamily="18" charset="0"/>
              </a:rPr>
              <a:t>Зошит.</a:t>
            </a:r>
          </a:p>
          <a:p>
            <a:pPr lvl="1">
              <a:lnSpc>
                <a:spcPct val="150000"/>
              </a:lnSpc>
              <a:buFont typeface="+mj-lt"/>
              <a:buAutoNum type="arabicPeriod"/>
            </a:pPr>
            <a:r>
              <a:rPr lang="uk-UA" dirty="0" smtClean="0">
                <a:cs typeface="Times New Roman" panose="02020603050405020304" pitchFamily="18" charset="0"/>
              </a:rPr>
              <a:t>Ручку, олівець, лінійку.</a:t>
            </a:r>
          </a:p>
          <a:p>
            <a:pPr lvl="1">
              <a:lnSpc>
                <a:spcPct val="150000"/>
              </a:lnSpc>
              <a:buFont typeface="+mj-lt"/>
              <a:buAutoNum type="arabicPeriod"/>
            </a:pPr>
            <a:r>
              <a:rPr lang="uk-UA" dirty="0" smtClean="0">
                <a:cs typeface="Times New Roman" panose="02020603050405020304" pitchFamily="18" charset="0"/>
              </a:rPr>
              <a:t> А також</a:t>
            </a:r>
            <a:r>
              <a:rPr lang="uk-UA" baseline="0" dirty="0" smtClean="0">
                <a:cs typeface="Times New Roman" panose="02020603050405020304" pitchFamily="18" charset="0"/>
              </a:rPr>
              <a:t> о</a:t>
            </a:r>
            <a:r>
              <a:rPr lang="uk-UA" dirty="0" smtClean="0">
                <a:cs typeface="Times New Roman" panose="02020603050405020304" pitchFamily="18" charset="0"/>
              </a:rPr>
              <a:t>собисту увагу, </a:t>
            </a:r>
          </a:p>
          <a:p>
            <a:pPr lvl="1">
              <a:lnSpc>
                <a:spcPct val="150000"/>
              </a:lnSpc>
              <a:buNone/>
            </a:pPr>
            <a:r>
              <a:rPr lang="uk-UA" dirty="0" smtClean="0">
                <a:cs typeface="Times New Roman" panose="02020603050405020304" pitchFamily="18" charset="0"/>
              </a:rPr>
              <a:t>	бажання дізнатись щось нове,</a:t>
            </a:r>
          </a:p>
          <a:p>
            <a:pPr lvl="1">
              <a:lnSpc>
                <a:spcPct val="150000"/>
              </a:lnSpc>
              <a:buNone/>
            </a:pPr>
            <a:r>
              <a:rPr lang="uk-UA" dirty="0" smtClean="0">
                <a:cs typeface="Times New Roman" panose="02020603050405020304" pitchFamily="18" charset="0"/>
              </a:rPr>
              <a:t>	</a:t>
            </a:r>
            <a:r>
              <a:rPr lang="uk-UA" dirty="0" smtClean="0">
                <a:cs typeface="Times New Roman" panose="02020603050405020304" pitchFamily="18" charset="0"/>
              </a:rPr>
              <a:t>налаштувати логічне мислення.</a:t>
            </a:r>
            <a:r>
              <a:rPr lang="uk-UA" dirty="0" smtClean="0">
                <a:cs typeface="Times New Roman" panose="02020603050405020304" pitchFamily="18" charset="0"/>
              </a:rPr>
              <a:t> </a:t>
            </a:r>
          </a:p>
          <a:p>
            <a:pPr lvl="1">
              <a:lnSpc>
                <a:spcPct val="150000"/>
              </a:lnSpc>
              <a:buNone/>
            </a:pPr>
            <a:r>
              <a:rPr lang="uk-UA" dirty="0" smtClean="0">
                <a:cs typeface="Times New Roman" panose="02020603050405020304" pitchFamily="18" charset="0"/>
              </a:rPr>
              <a:t>	</a:t>
            </a:r>
            <a:endParaRPr lang="uk-UA" dirty="0" smtClean="0"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/>
          <a:lstStyle/>
          <a:p>
            <a:r>
              <a:rPr lang="uk-UA" dirty="0" smtClean="0"/>
              <a:t>Для уроку нам необхідно підготувати</a:t>
            </a:r>
            <a:endParaRPr lang="uk-UA" dirty="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2132856"/>
            <a:ext cx="8229600" cy="3672408"/>
          </a:xfrm>
        </p:spPr>
        <p:txBody>
          <a:bodyPr/>
          <a:lstStyle/>
          <a:p>
            <a:pPr lvl="1">
              <a:lnSpc>
                <a:spcPct val="150000"/>
              </a:lnSpc>
              <a:buFont typeface="+mj-lt"/>
              <a:buAutoNum type="arabicPeriod"/>
            </a:pPr>
            <a:r>
              <a:rPr lang="uk-UA" dirty="0" smtClean="0"/>
              <a:t>Підручник геометрія </a:t>
            </a:r>
            <a:r>
              <a:rPr lang="uk-UA" dirty="0" smtClean="0"/>
              <a:t>11 </a:t>
            </a:r>
            <a:r>
              <a:rPr lang="uk-UA" dirty="0" smtClean="0"/>
              <a:t>клас. </a:t>
            </a:r>
            <a:r>
              <a:rPr lang="uk-UA" dirty="0" smtClean="0"/>
              <a:t>Автор </a:t>
            </a:r>
            <a:r>
              <a:rPr lang="uk-UA" dirty="0" err="1" smtClean="0"/>
              <a:t>Нелін</a:t>
            </a:r>
            <a:r>
              <a:rPr lang="uk-UA" dirty="0" smtClean="0"/>
              <a:t> Є.П</a:t>
            </a:r>
            <a:r>
              <a:rPr lang="uk-UA" dirty="0" smtClean="0"/>
              <a:t>.</a:t>
            </a:r>
          </a:p>
          <a:p>
            <a:pPr lvl="1">
              <a:lnSpc>
                <a:spcPct val="150000"/>
              </a:lnSpc>
              <a:buFont typeface="+mj-lt"/>
              <a:buAutoNum type="arabicPeriod"/>
            </a:pPr>
            <a:r>
              <a:rPr lang="uk-UA" dirty="0" smtClean="0">
                <a:cs typeface="Times New Roman" panose="02020603050405020304" pitchFamily="18" charset="0"/>
              </a:rPr>
              <a:t>Зошит.</a:t>
            </a:r>
          </a:p>
          <a:p>
            <a:pPr lvl="1">
              <a:lnSpc>
                <a:spcPct val="150000"/>
              </a:lnSpc>
              <a:buFont typeface="+mj-lt"/>
              <a:buAutoNum type="arabicPeriod"/>
            </a:pPr>
            <a:r>
              <a:rPr lang="uk-UA" dirty="0" smtClean="0">
                <a:cs typeface="Times New Roman" panose="02020603050405020304" pitchFamily="18" charset="0"/>
              </a:rPr>
              <a:t>Ручку, олівець, лінійку.</a:t>
            </a:r>
          </a:p>
          <a:p>
            <a:pPr lvl="1">
              <a:lnSpc>
                <a:spcPct val="150000"/>
              </a:lnSpc>
              <a:buFont typeface="+mj-lt"/>
              <a:buAutoNum type="arabicPeriod"/>
            </a:pPr>
            <a:r>
              <a:rPr lang="uk-UA" dirty="0" smtClean="0">
                <a:cs typeface="Times New Roman" panose="02020603050405020304" pitchFamily="18" charset="0"/>
              </a:rPr>
              <a:t> А також</a:t>
            </a:r>
            <a:r>
              <a:rPr lang="uk-UA" baseline="0" dirty="0" smtClean="0">
                <a:cs typeface="Times New Roman" panose="02020603050405020304" pitchFamily="18" charset="0"/>
              </a:rPr>
              <a:t> о</a:t>
            </a:r>
            <a:r>
              <a:rPr lang="uk-UA" dirty="0" smtClean="0">
                <a:cs typeface="Times New Roman" panose="02020603050405020304" pitchFamily="18" charset="0"/>
              </a:rPr>
              <a:t>собисту увагу, </a:t>
            </a:r>
          </a:p>
          <a:p>
            <a:pPr lvl="1">
              <a:lnSpc>
                <a:spcPct val="150000"/>
              </a:lnSpc>
              <a:buNone/>
            </a:pPr>
            <a:r>
              <a:rPr lang="uk-UA" dirty="0" smtClean="0">
                <a:cs typeface="Times New Roman" panose="02020603050405020304" pitchFamily="18" charset="0"/>
              </a:rPr>
              <a:t>	бажання дізнатись щось нове,</a:t>
            </a:r>
          </a:p>
          <a:p>
            <a:pPr lvl="1">
              <a:lnSpc>
                <a:spcPct val="150000"/>
              </a:lnSpc>
              <a:buNone/>
            </a:pPr>
            <a:r>
              <a:rPr lang="uk-UA" dirty="0" smtClean="0">
                <a:cs typeface="Times New Roman" panose="02020603050405020304" pitchFamily="18" charset="0"/>
              </a:rPr>
              <a:t>	</a:t>
            </a:r>
            <a:r>
              <a:rPr lang="uk-UA" dirty="0" smtClean="0">
                <a:cs typeface="Times New Roman" panose="02020603050405020304" pitchFamily="18" charset="0"/>
              </a:rPr>
              <a:t>налаштувати логічне мислення.</a:t>
            </a:r>
            <a:r>
              <a:rPr lang="uk-UA" dirty="0" smtClean="0">
                <a:cs typeface="Times New Roman" panose="02020603050405020304" pitchFamily="18" charset="0"/>
              </a:rPr>
              <a:t> </a:t>
            </a:r>
          </a:p>
          <a:p>
            <a:pPr lvl="1">
              <a:lnSpc>
                <a:spcPct val="150000"/>
              </a:lnSpc>
              <a:buNone/>
            </a:pPr>
            <a:r>
              <a:rPr lang="uk-UA" dirty="0" smtClean="0">
                <a:cs typeface="Times New Roman" panose="02020603050405020304" pitchFamily="18" charset="0"/>
              </a:rPr>
              <a:t>	</a:t>
            </a:r>
            <a:endParaRPr lang="uk-UA" dirty="0" smtClean="0"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Види </a:t>
            </a:r>
            <a:br>
              <a:rPr lang="uk-UA" dirty="0" smtClean="0"/>
            </a:br>
            <a:r>
              <a:rPr lang="uk-UA" dirty="0" smtClean="0"/>
              <a:t>правильних многогранників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50000"/>
              </a:lnSpc>
            </a:pPr>
            <a:r>
              <a:rPr lang="uk-UA" dirty="0" smtClean="0"/>
              <a:t>Тетраедр</a:t>
            </a:r>
            <a:r>
              <a:rPr lang="uk-UA" dirty="0" smtClean="0"/>
              <a:t>;</a:t>
            </a:r>
          </a:p>
          <a:p>
            <a:pPr lvl="0">
              <a:lnSpc>
                <a:spcPct val="150000"/>
              </a:lnSpc>
            </a:pPr>
            <a:r>
              <a:rPr lang="uk-UA" dirty="0" smtClean="0"/>
              <a:t>Гексаедр (куб);</a:t>
            </a:r>
          </a:p>
          <a:p>
            <a:pPr lvl="0">
              <a:lnSpc>
                <a:spcPct val="150000"/>
              </a:lnSpc>
            </a:pPr>
            <a:r>
              <a:rPr lang="uk-UA" dirty="0" smtClean="0"/>
              <a:t>Октаедр;</a:t>
            </a:r>
          </a:p>
          <a:p>
            <a:pPr lvl="0">
              <a:lnSpc>
                <a:spcPct val="150000"/>
              </a:lnSpc>
            </a:pPr>
            <a:r>
              <a:rPr lang="uk-UA" dirty="0" smtClean="0"/>
              <a:t>Додекаедр;</a:t>
            </a:r>
          </a:p>
          <a:p>
            <a:pPr lvl="0">
              <a:lnSpc>
                <a:spcPct val="150000"/>
              </a:lnSpc>
            </a:pPr>
            <a:r>
              <a:rPr lang="uk-UA" dirty="0" smtClean="0"/>
              <a:t>Ікосаедр.</a:t>
            </a:r>
          </a:p>
          <a:p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Таблиця 1</a:t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sz="1800" dirty="0" smtClean="0"/>
              <a:t>е – кількість вершин;</a:t>
            </a:r>
            <a:br>
              <a:rPr lang="uk-UA" sz="1800" dirty="0" smtClean="0"/>
            </a:br>
            <a:r>
              <a:rPr lang="en-US" sz="1800" dirty="0" smtClean="0"/>
              <a:t>k – </a:t>
            </a:r>
            <a:r>
              <a:rPr lang="uk-UA" sz="1800" dirty="0" smtClean="0"/>
              <a:t>кількість ребер;</a:t>
            </a:r>
            <a:br>
              <a:rPr lang="uk-UA" sz="1800" dirty="0" smtClean="0"/>
            </a:br>
            <a:r>
              <a:rPr lang="en-US" sz="1800" dirty="0" smtClean="0"/>
              <a:t>f – </a:t>
            </a:r>
            <a:r>
              <a:rPr lang="uk-UA" sz="1800" dirty="0" smtClean="0"/>
              <a:t>кількість граней.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979712" y="2708920"/>
          <a:ext cx="6591300" cy="30955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8550"/>
                <a:gridCol w="1098550"/>
                <a:gridCol w="1098550"/>
                <a:gridCol w="1098550"/>
                <a:gridCol w="1098550"/>
                <a:gridCol w="1098550"/>
              </a:tblGrid>
              <a:tr h="61163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назва</a:t>
                      </a:r>
                      <a:endParaRPr lang="uk-U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Вид грані</a:t>
                      </a:r>
                      <a:endParaRPr lang="uk-U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К-сть граней</a:t>
                      </a: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 (f)</a:t>
                      </a:r>
                      <a:endParaRPr lang="uk-U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К-сть вершин</a:t>
                      </a: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(e)</a:t>
                      </a:r>
                      <a:endParaRPr lang="uk-U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К-сть ребер</a:t>
                      </a: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(k)</a:t>
                      </a:r>
                      <a:endParaRPr lang="uk-U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e + f -k</a:t>
                      </a:r>
                      <a:endParaRPr lang="uk-U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9679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тетраедр</a:t>
                      </a:r>
                      <a:endParaRPr lang="uk-U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∆</a:t>
                      </a:r>
                      <a:endParaRPr lang="uk-U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uk-U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uk-U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uk-U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4+4-6=2</a:t>
                      </a:r>
                      <a:endParaRPr lang="uk-U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9679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гексаедр</a:t>
                      </a:r>
                      <a:endParaRPr lang="uk-U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□</a:t>
                      </a:r>
                      <a:endParaRPr lang="uk-U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uk-U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uk-U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uk-U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6+8-12=2</a:t>
                      </a:r>
                      <a:endParaRPr lang="uk-U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9679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октаедр</a:t>
                      </a:r>
                      <a:endParaRPr lang="uk-U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∆</a:t>
                      </a:r>
                      <a:endParaRPr lang="uk-U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uk-U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uk-U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uk-U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6+8-12=2</a:t>
                      </a:r>
                      <a:endParaRPr lang="uk-U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9679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додекаедр</a:t>
                      </a:r>
                      <a:endParaRPr lang="uk-U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⌂</a:t>
                      </a:r>
                      <a:endParaRPr lang="uk-U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uk-U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uk-U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uk-U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12+20-30=2</a:t>
                      </a:r>
                      <a:endParaRPr lang="uk-U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9679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ікосаедр</a:t>
                      </a:r>
                      <a:endParaRPr lang="uk-U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∆</a:t>
                      </a:r>
                      <a:endParaRPr lang="uk-U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uk-U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uk-U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uk-U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Calibri"/>
                          <a:cs typeface="Times New Roman"/>
                        </a:rPr>
                        <a:t>20+12-30=2</a:t>
                      </a:r>
                      <a:endParaRPr lang="uk-UA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Визначення правильного многогранника 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defRPr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він опуклий;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всі його грані є рівними правильними многокутниками;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кожній його вершині сходиться однакове число граней;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всі його двогранні кути рівні.</a:t>
            </a:r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8F9FA"/>
              </a:clrFrom>
              <a:clrTo>
                <a:srgbClr val="F8F9FA">
                  <a:alpha val="0"/>
                </a:srgbClr>
              </a:clrTo>
            </a:clrChange>
          </a:blip>
          <a:srcRect l="52922" t="9014" r="37330"/>
          <a:stretch>
            <a:fillRect/>
          </a:stretch>
        </p:blipFill>
        <p:spPr bwMode="auto">
          <a:xfrm>
            <a:off x="827584" y="1804237"/>
            <a:ext cx="1008112" cy="43610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1047</TotalTime>
  <Words>1282</Words>
  <Application>Microsoft Office PowerPoint</Application>
  <PresentationFormat>Экран (4:3)</PresentationFormat>
  <Paragraphs>243</Paragraphs>
  <Slides>21</Slides>
  <Notes>20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Century Gothic</vt:lpstr>
      <vt:lpstr>Arial</vt:lpstr>
      <vt:lpstr>Wingdings 3</vt:lpstr>
      <vt:lpstr>Calibri</vt:lpstr>
      <vt:lpstr>Times New Roman</vt:lpstr>
      <vt:lpstr>Легкий дым</vt:lpstr>
      <vt:lpstr>Урок геометрії  11 клас</vt:lpstr>
      <vt:lpstr>Тема: Правильні многогранники</vt:lpstr>
      <vt:lpstr>Мета уроку</vt:lpstr>
      <vt:lpstr>Завдання уроку</vt:lpstr>
      <vt:lpstr>Для уроку нам необхідно підготувати</vt:lpstr>
      <vt:lpstr>Для уроку нам необхідно підготувати</vt:lpstr>
      <vt:lpstr>Види  правильних многогранників</vt:lpstr>
      <vt:lpstr>Таблиця 1  е – кількість вершин; k – кількість ребер; f – кількість граней. </vt:lpstr>
      <vt:lpstr>Визначення правильного многогранника </vt:lpstr>
      <vt:lpstr>Теорема Ейлера</vt:lpstr>
      <vt:lpstr>Правильні многокутники у побуті та мистецтві</vt:lpstr>
      <vt:lpstr>Слайд 12</vt:lpstr>
      <vt:lpstr>Слайд 13</vt:lpstr>
      <vt:lpstr>Розгортки правильних многогранників</vt:lpstr>
      <vt:lpstr>Правильні многогранники в природі</vt:lpstr>
      <vt:lpstr>Робота в групах група І</vt:lpstr>
      <vt:lpstr>Робота в групах група ІІ</vt:lpstr>
      <vt:lpstr>Підсумки уроку</vt:lpstr>
      <vt:lpstr>Домашнє завдання</vt:lpstr>
      <vt:lpstr>Дякую за увагу. До зустрічі.</vt:lpstr>
      <vt:lpstr>Джерела </vt:lpstr>
    </vt:vector>
  </TitlesOfParts>
  <Company>Администрация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ЛОГАРИФМЫ</dc:title>
  <dc:creator>ГМЦ</dc:creator>
  <cp:lastModifiedBy>RePack by SPecialiST</cp:lastModifiedBy>
  <cp:revision>67</cp:revision>
  <dcterms:created xsi:type="dcterms:W3CDTF">2004-01-28T08:22:37Z</dcterms:created>
  <dcterms:modified xsi:type="dcterms:W3CDTF">2021-02-13T19:05:57Z</dcterms:modified>
</cp:coreProperties>
</file>