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9" r:id="rId6"/>
    <p:sldId id="271" r:id="rId7"/>
    <p:sldId id="270" r:id="rId8"/>
    <p:sldId id="259" r:id="rId9"/>
    <p:sldId id="262" r:id="rId10"/>
    <p:sldId id="265" r:id="rId11"/>
  </p:sldIdLst>
  <p:sldSz cx="9144000" cy="6858000" type="screen4x3"/>
  <p:notesSz cx="6858000" cy="9144000"/>
  <p:defaultTextStyle>
    <a:defPPr>
      <a:defRPr lang="ru-RU"/>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1515"/>
    <a:srgbClr val="99FF99"/>
    <a:srgbClr val="FFFFFF"/>
    <a:srgbClr val="000000"/>
    <a:srgbClr val="0070C0"/>
    <a:srgbClr val="00B050"/>
    <a:srgbClr val="FF9999"/>
    <a:srgbClr val="66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7" autoAdjust="0"/>
    <p:restoredTop sz="94660"/>
  </p:normalViewPr>
  <p:slideViewPr>
    <p:cSldViewPr>
      <p:cViewPr varScale="1">
        <p:scale>
          <a:sx n="70" d="100"/>
          <a:sy n="70" d="100"/>
        </p:scale>
        <p:origin x="-87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3ACBF55-5099-4EA0-9AFB-66DCA5ECE141}" type="datetimeFigureOut">
              <a:rPr lang="ru-RU"/>
              <a:pPr>
                <a:defRPr/>
              </a:pPr>
              <a:t>03.11.2015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1307D11-C78B-43B6-A4F7-3E2AFBB910E1}"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BD16D76-7204-4508-BA38-9A1308CCA11E}" type="datetimeFigureOut">
              <a:rPr lang="ru-RU"/>
              <a:pPr>
                <a:defRPr/>
              </a:pPr>
              <a:t>03.11.2015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4314C13-BBB6-47E3-9F21-F9D6DAC06F2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28AAD2E-B56B-494C-BFA2-02ED87E5CD0F}" type="datetimeFigureOut">
              <a:rPr lang="ru-RU"/>
              <a:pPr>
                <a:defRPr/>
              </a:pPr>
              <a:t>03.11.2015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7EE740B-B79D-42E1-A00F-846BC3B3718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D1AF66A-B798-4E90-BE4F-B2062797C24D}" type="datetimeFigureOut">
              <a:rPr lang="ru-RU"/>
              <a:pPr>
                <a:defRPr/>
              </a:pPr>
              <a:t>03.11.2015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6B5791E-96EA-4A33-AE27-4DF68F7FFEDC}"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AB5B9E1D-A5AC-428F-9A9B-1A845CF96538}" type="datetimeFigureOut">
              <a:rPr lang="ru-RU"/>
              <a:pPr>
                <a:defRPr/>
              </a:pPr>
              <a:t>03.11.2015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E9EA21C-92BC-44C7-B599-4CC1F2AE53FC}"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BE42E20B-1DEA-4AEB-BE2F-669BE8D221A2}" type="datetimeFigureOut">
              <a:rPr lang="ru-RU"/>
              <a:pPr>
                <a:defRPr/>
              </a:pPr>
              <a:t>03.11.2015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C9B2979-A279-4469-B048-1DC2CA4D9A6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DF06F9B-4CF2-4BE9-801D-FBCD496AC704}" type="datetimeFigureOut">
              <a:rPr lang="ru-RU"/>
              <a:pPr>
                <a:defRPr/>
              </a:pPr>
              <a:t>03.11.2015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BFE2DF8A-4B07-41AA-9566-271D01DAA3D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F31FF5B4-841E-402E-9F24-F89668BAE7C1}" type="datetimeFigureOut">
              <a:rPr lang="ru-RU"/>
              <a:pPr>
                <a:defRPr/>
              </a:pPr>
              <a:t>03.11.2015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1B48053E-683A-41C1-830B-1FD6ABBFEF51}"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C7F051E1-3388-4FC5-8A39-880FD17B6AEC}" type="datetimeFigureOut">
              <a:rPr lang="ru-RU"/>
              <a:pPr>
                <a:defRPr/>
              </a:pPr>
              <a:t>03.11.2015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BCF6A61D-75FB-456E-AEEB-1823EF4558D5}"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811AA46-A0AD-43ED-85C0-5C7F27AE4CDB}" type="datetimeFigureOut">
              <a:rPr lang="ru-RU"/>
              <a:pPr>
                <a:defRPr/>
              </a:pPr>
              <a:t>03.11.2015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E02FCEE-1C38-4128-A1BD-C8B93FCA5ED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86BCECA-B345-452B-BDC1-344ADE958822}" type="datetimeFigureOut">
              <a:rPr lang="ru-RU"/>
              <a:pPr>
                <a:defRPr/>
              </a:pPr>
              <a:t>03.11.2015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8936491-CA8C-4688-8E01-23B9CB2742D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a:solidFill>
                  <a:schemeClr val="tx1">
                    <a:tint val="75000"/>
                  </a:schemeClr>
                </a:solidFill>
                <a:latin typeface="+mn-lt"/>
                <a:cs typeface="+mn-cs"/>
              </a:defRPr>
            </a:lvl1pPr>
          </a:lstStyle>
          <a:p>
            <a:pPr>
              <a:defRPr/>
            </a:pPr>
            <a:fld id="{C75B6E7F-4A2A-4A42-9A4D-96326C8F8C59}" type="datetimeFigureOut">
              <a:rPr lang="ru-RU"/>
              <a:pPr>
                <a:defRPr/>
              </a:pPr>
              <a:t>03.11.2015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a:solidFill>
                  <a:schemeClr val="tx1">
                    <a:tint val="75000"/>
                  </a:schemeClr>
                </a:solidFill>
                <a:latin typeface="+mn-lt"/>
                <a:cs typeface="+mn-cs"/>
              </a:defRPr>
            </a:lvl1pPr>
          </a:lstStyle>
          <a:p>
            <a:pPr>
              <a:defRPr/>
            </a:pPr>
            <a:fld id="{7334C262-2FA7-4BD2-883E-E12F8FBA96E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r="-125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9098" y="752456"/>
            <a:ext cx="7772400" cy="1470025"/>
          </a:xfrm>
        </p:spPr>
        <p:txBody>
          <a:bodyPr rtlCol="0">
            <a:normAutofit/>
          </a:bodyPr>
          <a:lstStyle/>
          <a:p>
            <a:pPr eaLnBrk="1" fontAlgn="auto" hangingPunct="1">
              <a:spcAft>
                <a:spcPts val="0"/>
              </a:spcAft>
              <a:defRPr/>
            </a:pPr>
            <a:r>
              <a:rPr lang="ru-RU" sz="88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Плутон</a:t>
            </a:r>
            <a:endParaRPr lang="ru-RU" sz="88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3317" name="Text Box 5"/>
          <p:cNvSpPr txBox="1">
            <a:spLocks noChangeArrowheads="1"/>
          </p:cNvSpPr>
          <p:nvPr/>
        </p:nvSpPr>
        <p:spPr bwMode="auto">
          <a:xfrm>
            <a:off x="5580063" y="4005263"/>
            <a:ext cx="3381375" cy="1187450"/>
          </a:xfrm>
          <a:prstGeom prst="rect">
            <a:avLst/>
          </a:prstGeom>
          <a:noFill/>
          <a:ln w="9525">
            <a:noFill/>
            <a:miter lim="800000"/>
            <a:headEnd/>
            <a:tailEnd/>
          </a:ln>
          <a:effectLst/>
        </p:spPr>
        <p:txBody>
          <a:bodyPr wrap="none">
            <a:spAutoFit/>
          </a:bodyPr>
          <a:lstStyle/>
          <a:p>
            <a:pPr>
              <a:defRPr/>
            </a:pPr>
            <a:r>
              <a:rPr lang="ru-RU" sz="2400" b="0">
                <a:solidFill>
                  <a:srgbClr val="EAEAEA"/>
                </a:solidFill>
              </a:rPr>
              <a:t>           </a:t>
            </a:r>
            <a:r>
              <a:rPr lang="ru-RU" sz="2400" b="0">
                <a:solidFill>
                  <a:srgbClr val="EAEAEA"/>
                </a:solidFill>
                <a:effectLst>
                  <a:outerShdw blurRad="38100" dist="38100" dir="2700000" algn="tl">
                    <a:srgbClr val="C0C0C0"/>
                  </a:outerShdw>
                </a:effectLst>
              </a:rPr>
              <a:t>П</a:t>
            </a:r>
            <a:r>
              <a:rPr lang="uk-UA" sz="2400" b="0">
                <a:solidFill>
                  <a:srgbClr val="EAEAEA"/>
                </a:solidFill>
                <a:effectLst>
                  <a:outerShdw blurRad="38100" dist="38100" dir="2700000" algn="tl">
                    <a:srgbClr val="C0C0C0"/>
                  </a:outerShdw>
                </a:effectLst>
              </a:rPr>
              <a:t>ідготував</a:t>
            </a:r>
          </a:p>
          <a:p>
            <a:pPr>
              <a:defRPr/>
            </a:pPr>
            <a:r>
              <a:rPr lang="uk-UA" sz="2400" b="0">
                <a:solidFill>
                  <a:srgbClr val="EAEAEA"/>
                </a:solidFill>
                <a:effectLst>
                  <a:outerShdw blurRad="38100" dist="38100" dir="2700000" algn="tl">
                    <a:srgbClr val="C0C0C0"/>
                  </a:outerShdw>
                </a:effectLst>
              </a:rPr>
              <a:t>        Учень 11 класу</a:t>
            </a:r>
          </a:p>
          <a:p>
            <a:pPr>
              <a:defRPr/>
            </a:pPr>
            <a:r>
              <a:rPr lang="uk-UA" sz="2400" b="0">
                <a:solidFill>
                  <a:srgbClr val="EAEAEA"/>
                </a:solidFill>
                <a:effectLst>
                  <a:outerShdw blurRad="38100" dist="38100" dir="2700000" algn="tl">
                    <a:srgbClr val="C0C0C0"/>
                  </a:outerShdw>
                </a:effectLst>
              </a:rPr>
              <a:t>     Кучеренко Ярослав</a:t>
            </a:r>
            <a:endParaRPr lang="ru-RU" sz="2400" b="0">
              <a:solidFill>
                <a:srgbClr val="EAEAEA"/>
              </a:solidFill>
              <a:effectLst>
                <a:outerShdw blurRad="38100" dist="38100" dir="2700000" algn="tl">
                  <a:srgbClr val="C0C0C0"/>
                </a:outerShdw>
              </a:effectLst>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2339975" y="620713"/>
            <a:ext cx="4386263" cy="762000"/>
          </a:xfrm>
          <a:prstGeom prst="rect">
            <a:avLst/>
          </a:prstGeom>
          <a:noFill/>
          <a:ln w="9525">
            <a:noFill/>
            <a:miter lim="800000"/>
            <a:headEnd/>
            <a:tailEnd/>
          </a:ln>
        </p:spPr>
        <p:txBody>
          <a:bodyPr wrap="none">
            <a:spAutoFit/>
          </a:bodyPr>
          <a:lstStyle/>
          <a:p>
            <a:r>
              <a:rPr lang="uk-UA" sz="4400">
                <a:solidFill>
                  <a:srgbClr val="FF9999"/>
                </a:solidFill>
              </a:rPr>
              <a:t>Дякую за увагу</a:t>
            </a:r>
            <a:endParaRPr lang="ru-RU" sz="4400">
              <a:solidFill>
                <a:srgbClr val="FF9999"/>
              </a:solidFill>
            </a:endParaRPr>
          </a:p>
        </p:txBody>
      </p:sp>
    </p:spTree>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Рисунок 4" descr="скачанные файлы.jpg"/>
          <p:cNvPicPr>
            <a:picLocks noChangeAspect="1"/>
          </p:cNvPicPr>
          <p:nvPr/>
        </p:nvPicPr>
        <p:blipFill>
          <a:blip r:embed="rId3" cstate="print"/>
          <a:stretch>
            <a:fillRect/>
          </a:stretch>
        </p:blipFill>
        <p:spPr>
          <a:xfrm>
            <a:off x="5098473" y="4083918"/>
            <a:ext cx="2857378" cy="21400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339" name="Text Box 8"/>
          <p:cNvSpPr txBox="1">
            <a:spLocks noChangeArrowheads="1"/>
          </p:cNvSpPr>
          <p:nvPr/>
        </p:nvSpPr>
        <p:spPr bwMode="auto">
          <a:xfrm>
            <a:off x="1476375" y="692150"/>
            <a:ext cx="6480175" cy="3255963"/>
          </a:xfrm>
          <a:prstGeom prst="rect">
            <a:avLst/>
          </a:prstGeom>
          <a:noFill/>
          <a:ln w="9525">
            <a:noFill/>
            <a:miter lim="800000"/>
            <a:headEnd/>
            <a:tailEnd/>
          </a:ln>
        </p:spPr>
        <p:txBody>
          <a:bodyPr>
            <a:spAutoFit/>
          </a:bodyPr>
          <a:lstStyle/>
          <a:p>
            <a:pPr>
              <a:lnSpc>
                <a:spcPct val="90000"/>
              </a:lnSpc>
              <a:spcBef>
                <a:spcPct val="20000"/>
              </a:spcBef>
              <a:buFont typeface="Arial" charset="0"/>
              <a:buChar char="•"/>
            </a:pPr>
            <a:r>
              <a:rPr lang="vi-VN" b="0">
                <a:solidFill>
                  <a:srgbClr val="99FF99"/>
                </a:solidFill>
              </a:rPr>
              <a:t>Плуто́н </a:t>
            </a:r>
            <a:r>
              <a:rPr lang="de-AT" b="0">
                <a:solidFill>
                  <a:srgbClr val="99FF99"/>
                </a:solidFill>
              </a:rPr>
              <a:t>— </a:t>
            </a:r>
            <a:r>
              <a:rPr lang="vi-VN" b="0">
                <a:solidFill>
                  <a:srgbClr val="99FF99"/>
                </a:solidFill>
              </a:rPr>
              <a:t>одна з найбільших відомих карликових планет Сонячної системи, транснептуновий об'єкт  і десяте по масі небесне тіло, що обертається навколо Сонця. Спочатку Плутон класифікувався як класична планета, однак зараз він вважається карликовою планетою і одним з найбільших об'єктів в поясі Койпера</a:t>
            </a:r>
            <a:r>
              <a:rPr lang="ru-RU" b="0">
                <a:solidFill>
                  <a:srgbClr val="99FF99"/>
                </a:solidFill>
              </a:rPr>
              <a:t>.</a:t>
            </a:r>
          </a:p>
          <a:p>
            <a:r>
              <a:rPr lang="ru-RU" b="0">
                <a:solidFill>
                  <a:srgbClr val="99FF99"/>
                </a:solidFill>
              </a:rPr>
              <a:t>Як і більшість об'єктів в поясі Койпера, Плутон складається в основному з гірських порід і льоду і він відносно малий: його маса менша за масу М</a:t>
            </a:r>
            <a:r>
              <a:rPr lang="uk-UA" b="0">
                <a:solidFill>
                  <a:srgbClr val="99FF99"/>
                </a:solidFill>
              </a:rPr>
              <a:t>ісяця </a:t>
            </a:r>
            <a:r>
              <a:rPr lang="ru-RU" b="0">
                <a:solidFill>
                  <a:srgbClr val="99FF99"/>
                </a:solidFill>
              </a:rPr>
              <a:t>в п'ять разів, а обсяг — в три рази.</a:t>
            </a:r>
          </a:p>
          <a:p>
            <a:endParaRPr lang="ru-RU" b="0">
              <a:solidFill>
                <a:srgbClr val="99FF99"/>
              </a:solidFill>
            </a:endParaRPr>
          </a:p>
          <a:p>
            <a:endParaRPr lang="ru-RU" sz="2000" b="0"/>
          </a:p>
        </p:txBody>
      </p:sp>
      <p:pic>
        <p:nvPicPr>
          <p:cNvPr id="2" name="Рисунок 4" descr="6aec4a2fb85b522edf02c5ae2b2d9e64.jpg"/>
          <p:cNvPicPr>
            <a:picLocks noChangeAspect="1"/>
          </p:cNvPicPr>
          <p:nvPr/>
        </p:nvPicPr>
        <p:blipFill>
          <a:blip r:embed="rId4"/>
          <a:stretch>
            <a:fillRect/>
          </a:stretch>
        </p:blipFill>
        <p:spPr>
          <a:xfrm>
            <a:off x="900113" y="4005263"/>
            <a:ext cx="3024187" cy="22669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par>
                                <p:cTn id="10" presetID="1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r="-27121"/>
          </a:stretch>
        </a:blipFill>
        <a:effectLst/>
      </p:bgPr>
    </p:bg>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395288" y="260350"/>
            <a:ext cx="8229600" cy="725488"/>
          </a:xfrm>
        </p:spPr>
        <p:txBody>
          <a:bodyPr/>
          <a:lstStyle/>
          <a:p>
            <a:pPr eaLnBrk="1" hangingPunct="1"/>
            <a:r>
              <a:rPr lang="uk-UA" sz="4000" smtClean="0">
                <a:solidFill>
                  <a:srgbClr val="99FF99"/>
                </a:solidFill>
              </a:rPr>
              <a:t>Історія відкриття</a:t>
            </a:r>
            <a:endParaRPr lang="ru-RU" sz="4000" smtClean="0">
              <a:solidFill>
                <a:srgbClr val="99FF99"/>
              </a:solidFill>
            </a:endParaRPr>
          </a:p>
        </p:txBody>
      </p:sp>
      <p:sp>
        <p:nvSpPr>
          <p:cNvPr id="15363" name="Text Box 8"/>
          <p:cNvSpPr txBox="1">
            <a:spLocks noChangeArrowheads="1"/>
          </p:cNvSpPr>
          <p:nvPr/>
        </p:nvSpPr>
        <p:spPr bwMode="auto">
          <a:xfrm>
            <a:off x="1042988" y="1557338"/>
            <a:ext cx="7200900" cy="4760912"/>
          </a:xfrm>
          <a:prstGeom prst="rect">
            <a:avLst/>
          </a:prstGeom>
          <a:noFill/>
          <a:ln w="9525">
            <a:noFill/>
            <a:miter lim="800000"/>
            <a:headEnd/>
            <a:tailEnd/>
          </a:ln>
        </p:spPr>
        <p:txBody>
          <a:bodyPr>
            <a:spAutoFit/>
          </a:bodyPr>
          <a:lstStyle/>
          <a:p>
            <a:r>
              <a:rPr lang="uk-UA" b="0">
                <a:solidFill>
                  <a:srgbClr val="00B050"/>
                </a:solidFill>
              </a:rPr>
              <a:t>Плутон вперше був виявлений в 1930 р Клайдом Томбо в обсерваторії Лоуелла в Арізоні. Астрономи вже давно пророкували, що в Сонячній системі існує дев'ята планета, яку вони називали Планетою X.</a:t>
            </a:r>
          </a:p>
          <a:p>
            <a:r>
              <a:rPr lang="uk-UA" b="0">
                <a:solidFill>
                  <a:srgbClr val="00B050"/>
                </a:solidFill>
              </a:rPr>
              <a:t>Через рік спостережень Томбо, нарешті, виявив об'єкт з відповідною орбітою і заявив, що знайшов Планету X. Вибір назви планети був зроблений на користь імені Плутон, яке було запропоновано 11-річною школяркою з Оксфорда (на честь римського бога підземного світу).</a:t>
            </a:r>
          </a:p>
          <a:p>
            <a:r>
              <a:rPr lang="uk-UA" b="0">
                <a:solidFill>
                  <a:srgbClr val="00B050"/>
                </a:solidFill>
              </a:rPr>
              <a:t>Астрономи не могли визначити масу Плутона до відкриття його найбільшого супутника, Харона, в 1978 році. Тоді ж, визначивши масу Плутона (0,0021 маси Землі), вони змогли більш точно оцінити його розміри. Згідно з останніми даними діаметр Плутона становить 2400 км. Плутон просто крихітний, але тоді вважалося, що нічого більше ніж ця карликова планета за орбітою Нептуна немає.</a:t>
            </a:r>
          </a:p>
          <a:p>
            <a:endParaRPr lang="ru-RU" b="0">
              <a:solidFill>
                <a:srgbClr val="00B050"/>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468313" y="260350"/>
            <a:ext cx="8229600" cy="511175"/>
          </a:xfrm>
        </p:spPr>
        <p:txBody>
          <a:bodyPr/>
          <a:lstStyle/>
          <a:p>
            <a:pPr eaLnBrk="1" hangingPunct="1"/>
            <a:r>
              <a:rPr lang="uk-UA" sz="3200" smtClean="0">
                <a:solidFill>
                  <a:schemeClr val="bg1"/>
                </a:solidFill>
              </a:rPr>
              <a:t>Візуальні характеристики й будова</a:t>
            </a:r>
            <a:endParaRPr lang="ru-RU" sz="3200" smtClean="0">
              <a:solidFill>
                <a:schemeClr val="bg1"/>
              </a:solidFill>
            </a:endParaRPr>
          </a:p>
        </p:txBody>
      </p:sp>
      <p:sp>
        <p:nvSpPr>
          <p:cNvPr id="16387" name="Text Box 8"/>
          <p:cNvSpPr txBox="1">
            <a:spLocks noChangeArrowheads="1"/>
          </p:cNvSpPr>
          <p:nvPr/>
        </p:nvSpPr>
        <p:spPr bwMode="auto">
          <a:xfrm>
            <a:off x="1116013" y="1125538"/>
            <a:ext cx="7242175" cy="1006475"/>
          </a:xfrm>
          <a:prstGeom prst="rect">
            <a:avLst/>
          </a:prstGeom>
          <a:noFill/>
          <a:ln w="9525">
            <a:noFill/>
            <a:miter lim="800000"/>
            <a:headEnd/>
            <a:tailEnd/>
          </a:ln>
        </p:spPr>
        <p:txBody>
          <a:bodyPr>
            <a:spAutoFit/>
          </a:bodyPr>
          <a:lstStyle/>
          <a:p>
            <a:endParaRPr lang="ru-RU" sz="2400" b="0"/>
          </a:p>
          <a:p>
            <a:endParaRPr lang="ru-RU" b="0"/>
          </a:p>
          <a:p>
            <a:endParaRPr lang="ru-RU" b="0"/>
          </a:p>
        </p:txBody>
      </p:sp>
      <p:sp>
        <p:nvSpPr>
          <p:cNvPr id="16388" name="Rectangle 4"/>
          <p:cNvSpPr>
            <a:spLocks noChangeArrowheads="1"/>
          </p:cNvSpPr>
          <p:nvPr/>
        </p:nvSpPr>
        <p:spPr bwMode="auto">
          <a:xfrm>
            <a:off x="179388" y="1196975"/>
            <a:ext cx="5688012" cy="3937000"/>
          </a:xfrm>
          <a:prstGeom prst="rect">
            <a:avLst/>
          </a:prstGeom>
          <a:noFill/>
          <a:ln w="9525">
            <a:noFill/>
            <a:miter lim="800000"/>
            <a:headEnd/>
            <a:tailEnd/>
          </a:ln>
        </p:spPr>
        <p:txBody>
          <a:bodyPr>
            <a:spAutoFit/>
          </a:bodyPr>
          <a:lstStyle/>
          <a:p>
            <a:r>
              <a:rPr lang="ru-RU">
                <a:solidFill>
                  <a:schemeClr val="bg1"/>
                </a:solidFill>
              </a:rPr>
              <a:t>  </a:t>
            </a:r>
            <a:r>
              <a:rPr lang="ru-RU" b="0">
                <a:solidFill>
                  <a:schemeClr val="bg1"/>
                </a:solidFill>
              </a:rPr>
              <a:t>Спектроскопічний аналіз Плутона показує, що його поверхня більш ніж на 98% складається з азотного льоду зі слідами метану й монооксиду  вуглецю. В умовах системи Плутона може існувати водяний лід,а також замерзлий азот, монооксид вуглецю і метан. Оскільки розпад радіоактивних речовин у підсумку нагрів би лід достатньо для того, щоб він відділився від гірських порід, вчені припускають, що внутрішня структура Плутона диференційована — гірські породи в щільному ядрі, оточені мантією з льоду, товщина якої в такому разі становитиме приблизно 300 км. Також можливо, що нагрівання продовжується й досі, створюючи під поверхнею океан води.</a:t>
            </a:r>
          </a:p>
        </p:txBody>
      </p:sp>
      <p:pic>
        <p:nvPicPr>
          <p:cNvPr id="16389" name="Picture 6"/>
          <p:cNvPicPr>
            <a:picLocks noChangeAspect="1" noChangeArrowheads="1"/>
          </p:cNvPicPr>
          <p:nvPr/>
        </p:nvPicPr>
        <p:blipFill>
          <a:blip r:embed="rId3"/>
          <a:srcRect/>
          <a:stretch>
            <a:fillRect/>
          </a:stretch>
        </p:blipFill>
        <p:spPr bwMode="auto">
          <a:xfrm>
            <a:off x="6300788" y="1916113"/>
            <a:ext cx="2592387" cy="2073275"/>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p:cNvSpPr>
          <p:nvPr>
            <p:ph type="title"/>
          </p:nvPr>
        </p:nvSpPr>
        <p:spPr>
          <a:xfrm>
            <a:off x="0" y="0"/>
            <a:ext cx="8229600" cy="1143000"/>
          </a:xfrm>
        </p:spPr>
        <p:txBody>
          <a:bodyPr/>
          <a:lstStyle/>
          <a:p>
            <a:r>
              <a:rPr lang="uk-UA" sz="3200" smtClean="0">
                <a:latin typeface="Arial" charset="0"/>
              </a:rPr>
              <a:t>         </a:t>
            </a:r>
            <a:r>
              <a:rPr lang="uk-UA" sz="3200" smtClean="0">
                <a:solidFill>
                  <a:schemeClr val="hlink"/>
                </a:solidFill>
                <a:latin typeface="Arial" charset="0"/>
              </a:rPr>
              <a:t>Дослідження Плутона</a:t>
            </a:r>
            <a:endParaRPr lang="ru-RU" sz="3200" smtClean="0">
              <a:solidFill>
                <a:schemeClr val="hlink"/>
              </a:solidFill>
              <a:latin typeface="Arial" charset="0"/>
            </a:endParaRPr>
          </a:p>
        </p:txBody>
      </p:sp>
      <p:sp>
        <p:nvSpPr>
          <p:cNvPr id="17411" name="Rectangle 4"/>
          <p:cNvSpPr>
            <a:spLocks noGrp="1"/>
          </p:cNvSpPr>
          <p:nvPr>
            <p:ph type="body" idx="1"/>
          </p:nvPr>
        </p:nvSpPr>
        <p:spPr>
          <a:xfrm>
            <a:off x="250825" y="981075"/>
            <a:ext cx="5770563" cy="5102225"/>
          </a:xfrm>
        </p:spPr>
        <p:txBody>
          <a:bodyPr/>
          <a:lstStyle/>
          <a:p>
            <a:pPr>
              <a:lnSpc>
                <a:spcPct val="80000"/>
              </a:lnSpc>
            </a:pPr>
            <a:r>
              <a:rPr lang="ru-RU" sz="1800" b="1" smtClean="0"/>
              <a:t>  Віддаленість Плутона і його невелика маса роблять важкими його дослідження за допомогою космічних апаратів.Ніяких серйозних спроб дослідити Плутон не робилося аж до останнього десятиріччя XX століття. У серпні 1992 року вчений Лабораторії реактивного руху Роберт Стеле зателефонував першовідкривачу Плутона Клайду Томбо з проханням надати дозвіл на відвідання його планети. Після інтенсивних політичних дебатів місію до Плутона було переглянуто, під назвою «Нові обрії» вона отримала фінансування американського уряду 2003 року. Апарат «Нові обрії» успішно запущено 19 січня 2006. Керівник цієї місії Алан Стерн підтвердив чутки про те, що частину попелу, який лишився після кремації померлого 1997 року Клайда Томбо, покладено в космічний апарат. На початку 2007 апарат зробив гравітаційний маневр поблизу Юпітера, що надало йому додаткового прискорення. Найтісніше наближення апарату до Плутона відбулося 14 липня 2015. </a:t>
            </a:r>
          </a:p>
        </p:txBody>
      </p:sp>
      <p:pic>
        <p:nvPicPr>
          <p:cNvPr id="17412" name="Picture 5"/>
          <p:cNvPicPr>
            <a:picLocks noChangeAspect="1" noChangeArrowheads="1"/>
          </p:cNvPicPr>
          <p:nvPr/>
        </p:nvPicPr>
        <p:blipFill>
          <a:blip r:embed="rId3"/>
          <a:srcRect/>
          <a:stretch>
            <a:fillRect/>
          </a:stretch>
        </p:blipFill>
        <p:spPr bwMode="auto">
          <a:xfrm>
            <a:off x="6732588" y="1125538"/>
            <a:ext cx="2095500" cy="321945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r="-12994"/>
          </a:stretch>
        </a:blipFill>
        <a:effectLst/>
      </p:bgPr>
    </p:bg>
    <p:spTree>
      <p:nvGrpSpPr>
        <p:cNvPr id="1" name=""/>
        <p:cNvGrpSpPr/>
        <p:nvPr/>
      </p:nvGrpSpPr>
      <p:grpSpPr>
        <a:xfrm>
          <a:off x="0" y="0"/>
          <a:ext cx="0" cy="0"/>
          <a:chOff x="0" y="0"/>
          <a:chExt cx="0" cy="0"/>
        </a:xfrm>
      </p:grpSpPr>
      <p:sp>
        <p:nvSpPr>
          <p:cNvPr id="18434" name="Rectangle 2"/>
          <p:cNvSpPr>
            <a:spLocks noGrp="1"/>
          </p:cNvSpPr>
          <p:nvPr>
            <p:ph type="title"/>
          </p:nvPr>
        </p:nvSpPr>
        <p:spPr>
          <a:xfrm>
            <a:off x="395288" y="260350"/>
            <a:ext cx="8229600" cy="1143000"/>
          </a:xfrm>
        </p:spPr>
        <p:txBody>
          <a:bodyPr/>
          <a:lstStyle/>
          <a:p>
            <a:r>
              <a:rPr lang="ru-RU" sz="3200" smtClean="0">
                <a:solidFill>
                  <a:schemeClr val="bg1"/>
                </a:solidFill>
                <a:latin typeface="Arial" charset="0"/>
              </a:rPr>
              <a:t>Атмосфера</a:t>
            </a:r>
          </a:p>
        </p:txBody>
      </p:sp>
      <p:sp>
        <p:nvSpPr>
          <p:cNvPr id="18435" name="Rectangle 3"/>
          <p:cNvSpPr>
            <a:spLocks noGrp="1"/>
          </p:cNvSpPr>
          <p:nvPr>
            <p:ph type="body" idx="1"/>
          </p:nvPr>
        </p:nvSpPr>
        <p:spPr>
          <a:xfrm>
            <a:off x="457200" y="1600200"/>
            <a:ext cx="5410200" cy="4525963"/>
          </a:xfrm>
        </p:spPr>
        <p:txBody>
          <a:bodyPr/>
          <a:lstStyle/>
          <a:p>
            <a:pPr>
              <a:lnSpc>
                <a:spcPct val="90000"/>
              </a:lnSpc>
            </a:pPr>
            <a:r>
              <a:rPr lang="ru-RU" sz="2000" smtClean="0">
                <a:solidFill>
                  <a:schemeClr val="bg1"/>
                </a:solidFill>
                <a:latin typeface="Arial" charset="0"/>
              </a:rPr>
              <a:t>Плутон, що займає по своїх розмірах дев'яте місце серед планет сонячної системи, має власну атмосферу, непридатну для мешкання на ній яких-небудь живих організмів. Атмосфера складається з окислу вуглецю, дуже легкого і малорозчинного у воді газу метану і великої кількості азоту. Плутон - дуже холодна планета (біля - 220 °C), а її наближення до сонця, яке відбувається не частіше за 1 раз в 247 років, сприяє перетворенню частини льоду, що покриває її поверхню, в газ і пониженню температури ще на 10 °C. При цьому температура атмосфери небесного тіла коливається в межах - 180 °C.</a:t>
            </a:r>
          </a:p>
        </p:txBody>
      </p:sp>
      <p:pic>
        <p:nvPicPr>
          <p:cNvPr id="18436" name="Picture 4"/>
          <p:cNvPicPr>
            <a:picLocks noChangeAspect="1" noChangeArrowheads="1"/>
          </p:cNvPicPr>
          <p:nvPr/>
        </p:nvPicPr>
        <p:blipFill>
          <a:blip r:embed="rId3"/>
          <a:srcRect/>
          <a:stretch>
            <a:fillRect/>
          </a:stretch>
        </p:blipFill>
        <p:spPr bwMode="auto">
          <a:xfrm>
            <a:off x="5651500" y="1484313"/>
            <a:ext cx="3348038" cy="1874837"/>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r="-27121"/>
          </a:stretch>
        </a:blipFill>
        <a:effectLst/>
      </p:bgPr>
    </p:bg>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lstStyle/>
          <a:p>
            <a:r>
              <a:rPr lang="uk-UA" sz="4000" smtClean="0">
                <a:solidFill>
                  <a:srgbClr val="00B050"/>
                </a:solidFill>
              </a:rPr>
              <a:t>Орбіта</a:t>
            </a:r>
            <a:endParaRPr lang="ru-RU" sz="4000" smtClean="0">
              <a:solidFill>
                <a:srgbClr val="00B050"/>
              </a:solidFill>
            </a:endParaRPr>
          </a:p>
        </p:txBody>
      </p:sp>
      <p:sp>
        <p:nvSpPr>
          <p:cNvPr id="19459" name="Rectangle 3"/>
          <p:cNvSpPr>
            <a:spLocks noGrp="1"/>
          </p:cNvSpPr>
          <p:nvPr>
            <p:ph type="body" idx="1"/>
          </p:nvPr>
        </p:nvSpPr>
        <p:spPr>
          <a:xfrm>
            <a:off x="539750" y="1484313"/>
            <a:ext cx="8229600" cy="4525962"/>
          </a:xfrm>
        </p:spPr>
        <p:txBody>
          <a:bodyPr/>
          <a:lstStyle/>
          <a:p>
            <a:pPr>
              <a:lnSpc>
                <a:spcPct val="80000"/>
              </a:lnSpc>
            </a:pPr>
            <a:r>
              <a:rPr lang="ru-RU" sz="2000" smtClean="0">
                <a:solidFill>
                  <a:schemeClr val="bg1"/>
                </a:solidFill>
              </a:rPr>
              <a:t>На найближчій точці до Сонця, Плутон знаходиться на відстані 30 астрономічних одиниць. Він обертається не в тій же площині, що і інші планети Сонячної системи, а під кутом 17 градусів. Частина її знаходиться вище за площину екліптики, а в інших випадках нижче цієї площини.Оскільки його орбіта міняється так широко, він періодично міняється місцями з нептуном, що знаходиться ближче до Сонця. Він став ближчий до Сонця чим нептун до 11 лютого 1999 року. Попередній раз це сталося аж в 1700-х роках. Із-за низької маси карликової планети, досить хаотично взаємодіє з нептуном. Хоча астрономи можуть передбачити його положення вперед і назад в часу на декілька мільйонів років,  неможливо точно знати, де він буде в дуже далекому майбутньому. Земля, в порівнянні, має в 1,5 мільйона разів більшу масу, ніж увесь космічний матеріал на її орбіті. Через те, що він не може очистити свою орбіту від космічного матеріалу, він був зведений до карликової планети.</a:t>
            </a:r>
          </a:p>
          <a:p>
            <a:pPr>
              <a:lnSpc>
                <a:spcPct val="80000"/>
              </a:lnSpc>
              <a:buFont typeface="Arial" charset="0"/>
              <a:buNone/>
            </a:pPr>
            <a:endParaRPr lang="ru-RU" sz="2000" smtClean="0">
              <a:solidFill>
                <a:schemeClr val="bg1"/>
              </a:solidFill>
            </a:endParaRPr>
          </a:p>
        </p:txBody>
      </p:sp>
      <p:pic>
        <p:nvPicPr>
          <p:cNvPr id="19460" name="Picture 4"/>
          <p:cNvPicPr>
            <a:picLocks noChangeAspect="1" noChangeArrowheads="1"/>
          </p:cNvPicPr>
          <p:nvPr/>
        </p:nvPicPr>
        <p:blipFill>
          <a:blip r:embed="rId3"/>
          <a:srcRect/>
          <a:stretch>
            <a:fillRect/>
          </a:stretch>
        </p:blipFill>
        <p:spPr bwMode="auto">
          <a:xfrm>
            <a:off x="6011863" y="4992688"/>
            <a:ext cx="1944687" cy="1865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395288" y="0"/>
            <a:ext cx="8229600" cy="846138"/>
          </a:xfrm>
        </p:spPr>
        <p:txBody>
          <a:bodyPr/>
          <a:lstStyle/>
          <a:p>
            <a:pPr eaLnBrk="1" hangingPunct="1"/>
            <a:r>
              <a:rPr lang="uk-UA" smtClean="0">
                <a:solidFill>
                  <a:schemeClr val="bg1"/>
                </a:solidFill>
              </a:rPr>
              <a:t>Супутники</a:t>
            </a:r>
            <a:endParaRPr lang="ru-RU" smtClean="0">
              <a:solidFill>
                <a:schemeClr val="bg1"/>
              </a:solidFill>
            </a:endParaRPr>
          </a:p>
        </p:txBody>
      </p:sp>
      <p:sp>
        <p:nvSpPr>
          <p:cNvPr id="20483" name="Rectangle 12"/>
          <p:cNvSpPr>
            <a:spLocks noChangeArrowheads="1"/>
          </p:cNvSpPr>
          <p:nvPr/>
        </p:nvSpPr>
        <p:spPr bwMode="auto">
          <a:xfrm>
            <a:off x="0" y="1196975"/>
            <a:ext cx="6877050" cy="3937000"/>
          </a:xfrm>
          <a:prstGeom prst="rect">
            <a:avLst/>
          </a:prstGeom>
          <a:noFill/>
          <a:ln w="9525">
            <a:noFill/>
            <a:miter lim="800000"/>
            <a:headEnd/>
            <a:tailEnd/>
          </a:ln>
        </p:spPr>
        <p:txBody>
          <a:bodyPr>
            <a:spAutoFit/>
          </a:bodyPr>
          <a:lstStyle/>
          <a:p>
            <a:r>
              <a:rPr lang="ru-RU">
                <a:solidFill>
                  <a:schemeClr val="bg1"/>
                </a:solidFill>
              </a:rPr>
              <a:t>   Відомі п'ять природних супутників Плутона. Харон часто розглядаються в якості подвійної планети . Два менші супутники, Нікта й Гідра.Четвертий супутник — Кербер Його розміри становлять від 13 до 34 км. 11 липня 2012 було оголошено про відкриття п'ятого супутника Плутона, який згодом отримав назву Стікс. Радіус стійких орбіт для Плутона становить 53% радіуса сфери Хілла. Однак радіус орбіт відомих супутників Плутона не перевищує декількох відсотків радіусу сфери Хілла. Для порівняння, радіус орбіти одного з найдальших супутників Нептуна — Псамафи становить близько 40% радіуса сфери Хілла. Дослідники характеризують супутникову систему Плутона як «дуже компактну і значною мірою порожню».</a:t>
            </a:r>
          </a:p>
        </p:txBody>
      </p:sp>
      <p:pic>
        <p:nvPicPr>
          <p:cNvPr id="20484" name="Picture 13"/>
          <p:cNvPicPr>
            <a:picLocks noChangeAspect="1" noChangeArrowheads="1"/>
          </p:cNvPicPr>
          <p:nvPr/>
        </p:nvPicPr>
        <p:blipFill>
          <a:blip r:embed="rId3"/>
          <a:srcRect/>
          <a:stretch>
            <a:fillRect/>
          </a:stretch>
        </p:blipFill>
        <p:spPr bwMode="auto">
          <a:xfrm>
            <a:off x="6923088" y="1341438"/>
            <a:ext cx="2220912" cy="2232025"/>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Заголовок 1"/>
          <p:cNvSpPr>
            <a:spLocks noGrp="1"/>
          </p:cNvSpPr>
          <p:nvPr>
            <p:ph type="title"/>
          </p:nvPr>
        </p:nvSpPr>
        <p:spPr/>
        <p:txBody>
          <a:bodyPr/>
          <a:lstStyle/>
          <a:p>
            <a:pPr eaLnBrk="1" hangingPunct="1"/>
            <a:r>
              <a:rPr lang="uk-UA" smtClean="0">
                <a:solidFill>
                  <a:schemeClr val="bg1"/>
                </a:solidFill>
              </a:rPr>
              <a:t> Плутон – більше не планета</a:t>
            </a:r>
            <a:endParaRPr lang="ru-RU" smtClean="0">
              <a:solidFill>
                <a:schemeClr val="bg1"/>
              </a:solidFill>
            </a:endParaRPr>
          </a:p>
        </p:txBody>
      </p:sp>
      <p:sp>
        <p:nvSpPr>
          <p:cNvPr id="21507" name="Rectangle 4"/>
          <p:cNvSpPr>
            <a:spLocks noChangeArrowheads="1"/>
          </p:cNvSpPr>
          <p:nvPr/>
        </p:nvSpPr>
        <p:spPr bwMode="auto">
          <a:xfrm>
            <a:off x="1403350" y="1773238"/>
            <a:ext cx="6553200" cy="4054475"/>
          </a:xfrm>
          <a:prstGeom prst="rect">
            <a:avLst/>
          </a:prstGeom>
          <a:noFill/>
          <a:ln w="9525">
            <a:noFill/>
            <a:miter lim="800000"/>
            <a:headEnd/>
            <a:tailEnd/>
          </a:ln>
        </p:spPr>
        <p:txBody>
          <a:bodyPr>
            <a:spAutoFit/>
          </a:bodyPr>
          <a:lstStyle/>
          <a:p>
            <a:r>
              <a:rPr lang="ru-RU" sz="2000" b="0">
                <a:solidFill>
                  <a:schemeClr val="bg1"/>
                </a:solidFill>
              </a:rPr>
              <a:t>  Зі свого відкриття в 1930 і до 2006 року Плутон вважався дев'ятою планетою Сонячної системи. Проте у кінці XX і початку XXI віків в зовнішній частині Сонячної системи було відкрито безліч об'єктів. Серед них примітні Квавар, Седна і особливо Эрида, яка на чверть масивніше за Плутон (точніше на 27%). 24 серпня 2006 року МАС уперше дав визначення терміну "планета". Плутон не потрапляв під це визначення, і МАС зарахував його до нової категорії карликових планет разом з Эридой і Церерой. Після перекласифікації Плутон був доданий до списку малих планет і отримав № 134340 по каталогу Центру малих планет. </a:t>
            </a:r>
          </a:p>
        </p:txBody>
      </p:sp>
    </p:spTree>
  </p:cSld>
  <p:clrMapOvr>
    <a:masterClrMapping/>
  </p:clrMapOvr>
  <p:transition>
    <p:blinds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871</Words>
  <Application>Microsoft Office PowerPoint</Application>
  <PresentationFormat>Екран (4:3)</PresentationFormat>
  <Paragraphs>23</Paragraphs>
  <Slides>10</Slides>
  <Notes>0</Notes>
  <HiddenSlides>0</HiddenSlides>
  <MMClips>0</MMClips>
  <ScaleCrop>false</ScaleCrop>
  <HeadingPairs>
    <vt:vector size="6" baseType="variant">
      <vt:variant>
        <vt:lpstr>Использованные шрифты</vt:lpstr>
      </vt:variant>
      <vt:variant>
        <vt:i4>2</vt:i4>
      </vt:variant>
      <vt:variant>
        <vt:lpstr>Шаблон оформления</vt:lpstr>
      </vt:variant>
      <vt:variant>
        <vt:i4>1</vt:i4>
      </vt:variant>
      <vt:variant>
        <vt:lpstr>Заголовки слайдов</vt:lpstr>
      </vt:variant>
      <vt:variant>
        <vt:i4>10</vt:i4>
      </vt:variant>
    </vt:vector>
  </HeadingPairs>
  <TitlesOfParts>
    <vt:vector size="13" baseType="lpstr">
      <vt:lpstr>Arial</vt:lpstr>
      <vt:lpstr>Calibri</vt:lpstr>
      <vt:lpstr>Тема Office</vt:lpstr>
      <vt:lpstr>Слайд 1</vt:lpstr>
      <vt:lpstr>Слайд 2</vt:lpstr>
      <vt:lpstr>Історія відкриття</vt:lpstr>
      <vt:lpstr>Візуальні характеристики й будова</vt:lpstr>
      <vt:lpstr>         Дослідження Плутона</vt:lpstr>
      <vt:lpstr>Атмосфера</vt:lpstr>
      <vt:lpstr>Орбіта</vt:lpstr>
      <vt:lpstr>Супутники</vt:lpstr>
      <vt:lpstr> Плутон – більше не планета</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Плутон</dc:title>
  <dc:creator>Пользователь Windows</dc:creator>
  <cp:lastModifiedBy>Влад</cp:lastModifiedBy>
  <cp:revision>32</cp:revision>
  <dcterms:created xsi:type="dcterms:W3CDTF">2014-12-18T18:27:30Z</dcterms:created>
  <dcterms:modified xsi:type="dcterms:W3CDTF">2015-11-03T15:17:24Z</dcterms:modified>
</cp:coreProperties>
</file>